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elegraf Bold" charset="1" panose="00000800000000000000"/>
      <p:regular r:id="rId30"/>
    </p:embeddedFont>
    <p:embeddedFont>
      <p:font typeface="Telegraf" charset="1" panose="00000500000000000000"/>
      <p:regular r:id="rId31"/>
    </p:embeddedFont>
    <p:embeddedFont>
      <p:font typeface="Noto Sans" charset="1" panose="020B0502040504020204"/>
      <p:regular r:id="rId32"/>
    </p:embeddedFont>
    <p:embeddedFont>
      <p:font typeface="TT Hoves Bold" charset="1" panose="02000003020000060003"/>
      <p:regular r:id="rId33"/>
    </p:embeddedFont>
    <p:embeddedFont>
      <p:font typeface="Noto Sans Bold" charset="1" panose="020B0802040504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07862">
            <a:off x="6110388" y="5304279"/>
            <a:ext cx="15048401" cy="6376760"/>
          </a:xfrm>
          <a:custGeom>
            <a:avLst/>
            <a:gdLst/>
            <a:ahLst/>
            <a:cxnLst/>
            <a:rect r="r" b="b" t="t" l="l"/>
            <a:pathLst>
              <a:path h="6376760" w="15048401">
                <a:moveTo>
                  <a:pt x="0" y="0"/>
                </a:moveTo>
                <a:lnTo>
                  <a:pt x="15048401" y="0"/>
                </a:lnTo>
                <a:lnTo>
                  <a:pt x="15048401" y="6376760"/>
                </a:lnTo>
                <a:lnTo>
                  <a:pt x="0" y="6376760"/>
                </a:lnTo>
                <a:lnTo>
                  <a:pt x="0" y="0"/>
                </a:lnTo>
                <a:close/>
              </a:path>
            </a:pathLst>
          </a:custGeom>
          <a:blipFill>
            <a:blip r:embed="rId2"/>
            <a:stretch>
              <a:fillRect l="0" t="0" r="0" b="0"/>
            </a:stretch>
          </a:blipFill>
        </p:spPr>
      </p:sp>
      <p:grpSp>
        <p:nvGrpSpPr>
          <p:cNvPr name="Group 3" id="3"/>
          <p:cNvGrpSpPr/>
          <p:nvPr/>
        </p:nvGrpSpPr>
        <p:grpSpPr>
          <a:xfrm rot="0">
            <a:off x="-373150" y="9045722"/>
            <a:ext cx="9637365" cy="212578"/>
            <a:chOff x="0" y="0"/>
            <a:chExt cx="2538236" cy="55988"/>
          </a:xfrm>
        </p:grpSpPr>
        <p:sp>
          <p:nvSpPr>
            <p:cNvPr name="Freeform 4" id="4"/>
            <p:cNvSpPr/>
            <p:nvPr/>
          </p:nvSpPr>
          <p:spPr>
            <a:xfrm flipH="false" flipV="false" rot="0">
              <a:off x="0" y="0"/>
              <a:ext cx="2538236" cy="55988"/>
            </a:xfrm>
            <a:custGeom>
              <a:avLst/>
              <a:gdLst/>
              <a:ahLst/>
              <a:cxnLst/>
              <a:rect r="r" b="b" t="t" l="l"/>
              <a:pathLst>
                <a:path h="55988" w="2538236">
                  <a:moveTo>
                    <a:pt x="0" y="0"/>
                  </a:moveTo>
                  <a:lnTo>
                    <a:pt x="2538236" y="0"/>
                  </a:lnTo>
                  <a:lnTo>
                    <a:pt x="2538236" y="55988"/>
                  </a:lnTo>
                  <a:lnTo>
                    <a:pt x="0" y="559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2538236" cy="11313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true" rot="0">
            <a:off x="-641393" y="-1165054"/>
            <a:ext cx="6732105" cy="4030848"/>
          </a:xfrm>
          <a:custGeom>
            <a:avLst/>
            <a:gdLst/>
            <a:ahLst/>
            <a:cxnLst/>
            <a:rect r="r" b="b" t="t" l="l"/>
            <a:pathLst>
              <a:path h="4030848" w="6732105">
                <a:moveTo>
                  <a:pt x="0" y="4030848"/>
                </a:moveTo>
                <a:lnTo>
                  <a:pt x="6732105" y="4030848"/>
                </a:lnTo>
                <a:lnTo>
                  <a:pt x="6732105" y="0"/>
                </a:lnTo>
                <a:lnTo>
                  <a:pt x="0" y="0"/>
                </a:lnTo>
                <a:lnTo>
                  <a:pt x="0" y="4030848"/>
                </a:lnTo>
                <a:close/>
              </a:path>
            </a:pathLst>
          </a:custGeom>
          <a:blipFill>
            <a:blip r:embed="rId3"/>
            <a:stretch>
              <a:fillRect l="0" t="0" r="0" b="0"/>
            </a:stretch>
          </a:blipFill>
        </p:spPr>
      </p:sp>
      <p:sp>
        <p:nvSpPr>
          <p:cNvPr name="TextBox 7" id="7"/>
          <p:cNvSpPr txBox="true"/>
          <p:nvPr/>
        </p:nvSpPr>
        <p:spPr>
          <a:xfrm rot="0">
            <a:off x="408986" y="819150"/>
            <a:ext cx="13082061" cy="4324350"/>
          </a:xfrm>
          <a:prstGeom prst="rect">
            <a:avLst/>
          </a:prstGeom>
        </p:spPr>
        <p:txBody>
          <a:bodyPr anchor="t" rtlCol="false" tIns="0" lIns="0" bIns="0" rIns="0">
            <a:spAutoFit/>
          </a:bodyPr>
          <a:lstStyle/>
          <a:p>
            <a:pPr algn="l">
              <a:lnSpc>
                <a:spcPts val="16800"/>
              </a:lnSpc>
              <a:spcBef>
                <a:spcPct val="0"/>
              </a:spcBef>
            </a:pPr>
            <a:r>
              <a:rPr lang="en-US" b="true" sz="12000" spc="600">
                <a:solidFill>
                  <a:srgbClr val="343434"/>
                </a:solidFill>
                <a:latin typeface="Telegraf Bold"/>
                <a:ea typeface="Telegraf Bold"/>
                <a:cs typeface="Telegraf Bold"/>
                <a:sym typeface="Telegraf Bold"/>
              </a:rPr>
              <a:t>PHÂN TÍCH DỮ LIỆU LỐI SỐNG</a:t>
            </a:r>
          </a:p>
        </p:txBody>
      </p:sp>
      <p:sp>
        <p:nvSpPr>
          <p:cNvPr name="TextBox 8" id="8"/>
          <p:cNvSpPr txBox="true"/>
          <p:nvPr/>
        </p:nvSpPr>
        <p:spPr>
          <a:xfrm rot="0">
            <a:off x="408986" y="5266409"/>
            <a:ext cx="10797967" cy="4571365"/>
          </a:xfrm>
          <a:prstGeom prst="rect">
            <a:avLst/>
          </a:prstGeom>
        </p:spPr>
        <p:txBody>
          <a:bodyPr anchor="t" rtlCol="false" tIns="0" lIns="0" bIns="0" rIns="0">
            <a:spAutoFit/>
          </a:bodyPr>
          <a:lstStyle/>
          <a:p>
            <a:pPr algn="l">
              <a:lnSpc>
                <a:spcPts val="8959"/>
              </a:lnSpc>
            </a:pPr>
            <a:r>
              <a:rPr lang="en-US" sz="6399" spc="697">
                <a:solidFill>
                  <a:srgbClr val="343434"/>
                </a:solidFill>
                <a:latin typeface="Telegraf"/>
                <a:ea typeface="Telegraf"/>
                <a:cs typeface="Telegraf"/>
                <a:sym typeface="Telegraf"/>
              </a:rPr>
              <a:t>NHẰM HỖ TRỢ RA QUYẾT ĐỊNH CẢI THIỆN SỨC KHỎE</a:t>
            </a:r>
          </a:p>
          <a:p>
            <a:pPr algn="l">
              <a:lnSpc>
                <a:spcPts val="8959"/>
              </a:lnSpc>
              <a:spcBef>
                <a:spcPct val="0"/>
              </a:spcBef>
            </a:pPr>
          </a:p>
        </p:txBody>
      </p:sp>
      <p:sp>
        <p:nvSpPr>
          <p:cNvPr name="TextBox 9" id="9"/>
          <p:cNvSpPr txBox="true"/>
          <p:nvPr/>
        </p:nvSpPr>
        <p:spPr>
          <a:xfrm rot="0">
            <a:off x="195608" y="9564724"/>
            <a:ext cx="2554023" cy="460375"/>
          </a:xfrm>
          <a:prstGeom prst="rect">
            <a:avLst/>
          </a:prstGeom>
        </p:spPr>
        <p:txBody>
          <a:bodyPr anchor="t" rtlCol="false" tIns="0" lIns="0" bIns="0" rIns="0">
            <a:spAutoFit/>
          </a:bodyPr>
          <a:lstStyle/>
          <a:p>
            <a:pPr algn="l">
              <a:lnSpc>
                <a:spcPts val="3499"/>
              </a:lnSpc>
              <a:spcBef>
                <a:spcPct val="0"/>
              </a:spcBef>
            </a:pPr>
            <a:r>
              <a:rPr lang="en-US" sz="2499" spc="124">
                <a:solidFill>
                  <a:srgbClr val="343434"/>
                </a:solidFill>
                <a:latin typeface="Telegraf"/>
                <a:ea typeface="Telegraf"/>
                <a:cs typeface="Telegraf"/>
                <a:sym typeface="Telegraf"/>
              </a:rPr>
              <a:t>Presented By:</a:t>
            </a:r>
          </a:p>
        </p:txBody>
      </p:sp>
      <p:sp>
        <p:nvSpPr>
          <p:cNvPr name="TextBox 10" id="10"/>
          <p:cNvSpPr txBox="true"/>
          <p:nvPr/>
        </p:nvSpPr>
        <p:spPr>
          <a:xfrm rot="0">
            <a:off x="2808086" y="9564724"/>
            <a:ext cx="3928552" cy="460375"/>
          </a:xfrm>
          <a:prstGeom prst="rect">
            <a:avLst/>
          </a:prstGeom>
        </p:spPr>
        <p:txBody>
          <a:bodyPr anchor="t" rtlCol="false" tIns="0" lIns="0" bIns="0" rIns="0">
            <a:spAutoFit/>
          </a:bodyPr>
          <a:lstStyle/>
          <a:p>
            <a:pPr algn="l">
              <a:lnSpc>
                <a:spcPts val="3499"/>
              </a:lnSpc>
              <a:spcBef>
                <a:spcPct val="0"/>
              </a:spcBef>
            </a:pPr>
            <a:r>
              <a:rPr lang="en-US" sz="2499" spc="124">
                <a:solidFill>
                  <a:srgbClr val="343434"/>
                </a:solidFill>
                <a:latin typeface="Telegraf"/>
                <a:ea typeface="Telegraf"/>
                <a:cs typeface="Telegraf"/>
                <a:sym typeface="Telegraf"/>
              </a:rPr>
              <a:t>Group 11</a:t>
            </a:r>
          </a:p>
        </p:txBody>
      </p:sp>
      <p:grpSp>
        <p:nvGrpSpPr>
          <p:cNvPr name="Group 11" id="11"/>
          <p:cNvGrpSpPr/>
          <p:nvPr/>
        </p:nvGrpSpPr>
        <p:grpSpPr>
          <a:xfrm rot="5400000">
            <a:off x="12629960" y="-5747801"/>
            <a:ext cx="883180" cy="12669823"/>
            <a:chOff x="0" y="0"/>
            <a:chExt cx="232607" cy="3336908"/>
          </a:xfrm>
        </p:grpSpPr>
        <p:sp>
          <p:nvSpPr>
            <p:cNvPr name="Freeform 12" id="12"/>
            <p:cNvSpPr/>
            <p:nvPr/>
          </p:nvSpPr>
          <p:spPr>
            <a:xfrm flipH="false" flipV="false" rot="0">
              <a:off x="0" y="0"/>
              <a:ext cx="232607" cy="3336908"/>
            </a:xfrm>
            <a:custGeom>
              <a:avLst/>
              <a:gdLst/>
              <a:ahLst/>
              <a:cxnLst/>
              <a:rect r="r" b="b" t="t" l="l"/>
              <a:pathLst>
                <a:path h="3336908" w="232607">
                  <a:moveTo>
                    <a:pt x="116304" y="0"/>
                  </a:moveTo>
                  <a:lnTo>
                    <a:pt x="116304" y="0"/>
                  </a:lnTo>
                  <a:cubicBezTo>
                    <a:pt x="147149" y="0"/>
                    <a:pt x="176731" y="12253"/>
                    <a:pt x="198543" y="34065"/>
                  </a:cubicBezTo>
                  <a:cubicBezTo>
                    <a:pt x="220354" y="55876"/>
                    <a:pt x="232607" y="85458"/>
                    <a:pt x="232607" y="116304"/>
                  </a:cubicBezTo>
                  <a:lnTo>
                    <a:pt x="232607" y="3220604"/>
                  </a:lnTo>
                  <a:cubicBezTo>
                    <a:pt x="232607" y="3251450"/>
                    <a:pt x="220354" y="3281032"/>
                    <a:pt x="198543" y="3302843"/>
                  </a:cubicBezTo>
                  <a:cubicBezTo>
                    <a:pt x="176731" y="3324654"/>
                    <a:pt x="147149" y="3336908"/>
                    <a:pt x="116304" y="3336908"/>
                  </a:cubicBezTo>
                  <a:lnTo>
                    <a:pt x="116304" y="3336908"/>
                  </a:lnTo>
                  <a:cubicBezTo>
                    <a:pt x="52071" y="3336908"/>
                    <a:pt x="0" y="3284837"/>
                    <a:pt x="0" y="3220604"/>
                  </a:cubicBezTo>
                  <a:lnTo>
                    <a:pt x="0" y="116304"/>
                  </a:lnTo>
                  <a:cubicBezTo>
                    <a:pt x="0" y="52071"/>
                    <a:pt x="52071" y="0"/>
                    <a:pt x="116304" y="0"/>
                  </a:cubicBezTo>
                  <a:close/>
                </a:path>
              </a:pathLst>
            </a:custGeom>
            <a:solidFill>
              <a:srgbClr val="000000">
                <a:alpha val="0"/>
              </a:srgbClr>
            </a:solidFill>
            <a:ln w="19050" cap="rnd">
              <a:solidFill>
                <a:srgbClr val="164B82"/>
              </a:solidFill>
              <a:prstDash val="solid"/>
              <a:round/>
            </a:ln>
          </p:spPr>
        </p:sp>
        <p:sp>
          <p:nvSpPr>
            <p:cNvPr name="TextBox 13" id="13"/>
            <p:cNvSpPr txBox="true"/>
            <p:nvPr/>
          </p:nvSpPr>
          <p:spPr>
            <a:xfrm>
              <a:off x="0" y="-57150"/>
              <a:ext cx="232607" cy="3394058"/>
            </a:xfrm>
            <a:prstGeom prst="rect">
              <a:avLst/>
            </a:prstGeom>
          </p:spPr>
          <p:txBody>
            <a:bodyPr anchor="ctr" rtlCol="false" tIns="50800" lIns="50800" bIns="50800" rIns="50800"/>
            <a:lstStyle/>
            <a:p>
              <a:pPr algn="ctr">
                <a:lnSpc>
                  <a:spcPts val="3639"/>
                </a:lnSpc>
              </a:pPr>
            </a:p>
          </p:txBody>
        </p:sp>
      </p:grpSp>
      <p:sp>
        <p:nvSpPr>
          <p:cNvPr name="TextBox 14" id="14"/>
          <p:cNvSpPr txBox="true"/>
          <p:nvPr/>
        </p:nvSpPr>
        <p:spPr>
          <a:xfrm rot="0">
            <a:off x="7261989" y="331840"/>
            <a:ext cx="3001947" cy="434340"/>
          </a:xfrm>
          <a:prstGeom prst="rect">
            <a:avLst/>
          </a:prstGeom>
        </p:spPr>
        <p:txBody>
          <a:bodyPr anchor="t" rtlCol="false" tIns="0" lIns="0" bIns="0" rIns="0">
            <a:spAutoFit/>
          </a:bodyPr>
          <a:lstStyle/>
          <a:p>
            <a:pPr algn="l">
              <a:lnSpc>
                <a:spcPts val="3359"/>
              </a:lnSpc>
              <a:spcBef>
                <a:spcPct val="0"/>
              </a:spcBef>
            </a:pPr>
            <a:r>
              <a:rPr lang="en-US" sz="2399" spc="119">
                <a:solidFill>
                  <a:srgbClr val="164B82"/>
                </a:solidFill>
                <a:latin typeface="Telegraf"/>
                <a:ea typeface="Telegraf"/>
                <a:cs typeface="Telegraf"/>
                <a:sym typeface="Telegraf"/>
              </a:rPr>
              <a:t>GVHD: Đỗ Như Tài</a:t>
            </a:r>
          </a:p>
        </p:txBody>
      </p:sp>
      <p:sp>
        <p:nvSpPr>
          <p:cNvPr name="TextBox 15" id="15"/>
          <p:cNvSpPr txBox="true"/>
          <p:nvPr/>
        </p:nvSpPr>
        <p:spPr>
          <a:xfrm rot="0">
            <a:off x="15564020" y="331840"/>
            <a:ext cx="2620938" cy="434340"/>
          </a:xfrm>
          <a:prstGeom prst="rect">
            <a:avLst/>
          </a:prstGeom>
        </p:spPr>
        <p:txBody>
          <a:bodyPr anchor="t" rtlCol="false" tIns="0" lIns="0" bIns="0" rIns="0">
            <a:spAutoFit/>
          </a:bodyPr>
          <a:lstStyle/>
          <a:p>
            <a:pPr algn="r">
              <a:lnSpc>
                <a:spcPts val="3359"/>
              </a:lnSpc>
              <a:spcBef>
                <a:spcPct val="0"/>
              </a:spcBef>
            </a:pPr>
            <a:r>
              <a:rPr lang="en-US" sz="2400" spc="120">
                <a:solidFill>
                  <a:srgbClr val="164B82"/>
                </a:solidFill>
                <a:latin typeface="Telegraf"/>
                <a:ea typeface="Telegraf"/>
                <a:cs typeface="Telegraf"/>
                <a:sym typeface="Telegraf"/>
              </a:rPr>
              <a:t>Khai phá dữ liệu</a:t>
            </a:r>
          </a:p>
        </p:txBody>
      </p:sp>
      <p:sp>
        <p:nvSpPr>
          <p:cNvPr name="TextBox 16" id="16"/>
          <p:cNvSpPr txBox="true"/>
          <p:nvPr/>
        </p:nvSpPr>
        <p:spPr>
          <a:xfrm rot="0">
            <a:off x="11975751" y="331840"/>
            <a:ext cx="2191597" cy="434340"/>
          </a:xfrm>
          <a:prstGeom prst="rect">
            <a:avLst/>
          </a:prstGeom>
        </p:spPr>
        <p:txBody>
          <a:bodyPr anchor="t" rtlCol="false" tIns="0" lIns="0" bIns="0" rIns="0">
            <a:spAutoFit/>
          </a:bodyPr>
          <a:lstStyle/>
          <a:p>
            <a:pPr algn="ctr">
              <a:lnSpc>
                <a:spcPts val="3359"/>
              </a:lnSpc>
              <a:spcBef>
                <a:spcPct val="0"/>
              </a:spcBef>
            </a:pPr>
            <a:r>
              <a:rPr lang="en-US" sz="2399" spc="119">
                <a:solidFill>
                  <a:srgbClr val="164B82"/>
                </a:solidFill>
                <a:latin typeface="Telegraf"/>
                <a:ea typeface="Telegraf"/>
                <a:cs typeface="Telegraf"/>
                <a:sym typeface="Telegraf"/>
              </a:rPr>
              <a:t>DDU1231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9751186" y="5298172"/>
            <a:ext cx="7508114" cy="4662715"/>
          </a:xfrm>
          <a:custGeom>
            <a:avLst/>
            <a:gdLst/>
            <a:ahLst/>
            <a:cxnLst/>
            <a:rect r="r" b="b" t="t" l="l"/>
            <a:pathLst>
              <a:path h="4662715" w="7508114">
                <a:moveTo>
                  <a:pt x="0" y="0"/>
                </a:moveTo>
                <a:lnTo>
                  <a:pt x="7508114" y="0"/>
                </a:lnTo>
                <a:lnTo>
                  <a:pt x="7508114" y="4662715"/>
                </a:lnTo>
                <a:lnTo>
                  <a:pt x="0" y="4662715"/>
                </a:lnTo>
                <a:lnTo>
                  <a:pt x="0" y="0"/>
                </a:lnTo>
                <a:close/>
              </a:path>
            </a:pathLst>
          </a:custGeom>
          <a:blipFill>
            <a:blip r:embed="rId4"/>
            <a:stretch>
              <a:fillRect l="0" t="0" r="0" b="0"/>
            </a:stretch>
          </a:blipFill>
        </p:spPr>
      </p:sp>
      <p:grpSp>
        <p:nvGrpSpPr>
          <p:cNvPr name="Group 5" id="5"/>
          <p:cNvGrpSpPr/>
          <p:nvPr/>
        </p:nvGrpSpPr>
        <p:grpSpPr>
          <a:xfrm rot="5400000">
            <a:off x="8236827" y="-8588535"/>
            <a:ext cx="1561390" cy="18540956"/>
            <a:chOff x="0" y="0"/>
            <a:chExt cx="411230" cy="4883215"/>
          </a:xfrm>
        </p:grpSpPr>
        <p:sp>
          <p:nvSpPr>
            <p:cNvPr name="Freeform 6" id="6"/>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Freeform 8" id="8"/>
          <p:cNvSpPr/>
          <p:nvPr/>
        </p:nvSpPr>
        <p:spPr>
          <a:xfrm flipH="false" flipV="false" rot="0">
            <a:off x="1012816" y="1845398"/>
            <a:ext cx="7485299" cy="3667797"/>
          </a:xfrm>
          <a:custGeom>
            <a:avLst/>
            <a:gdLst/>
            <a:ahLst/>
            <a:cxnLst/>
            <a:rect r="r" b="b" t="t" l="l"/>
            <a:pathLst>
              <a:path h="3667797" w="7485299">
                <a:moveTo>
                  <a:pt x="0" y="0"/>
                </a:moveTo>
                <a:lnTo>
                  <a:pt x="7485299" y="0"/>
                </a:lnTo>
                <a:lnTo>
                  <a:pt x="7485299" y="3667797"/>
                </a:lnTo>
                <a:lnTo>
                  <a:pt x="0" y="3667797"/>
                </a:lnTo>
                <a:lnTo>
                  <a:pt x="0" y="0"/>
                </a:lnTo>
                <a:close/>
              </a:path>
            </a:pathLst>
          </a:custGeom>
          <a:blipFill>
            <a:blip r:embed="rId5"/>
            <a:stretch>
              <a:fillRect l="0" t="0" r="0" b="0"/>
            </a:stretch>
          </a:blipFill>
        </p:spPr>
      </p:sp>
      <p:sp>
        <p:nvSpPr>
          <p:cNvPr name="TextBox 9" id="9"/>
          <p:cNvSpPr txBox="true"/>
          <p:nvPr/>
        </p:nvSpPr>
        <p:spPr>
          <a:xfrm rot="0">
            <a:off x="9353899" y="1620067"/>
            <a:ext cx="8056426" cy="37871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Tuổi trung bình ở </a:t>
            </a:r>
            <a:r>
              <a:rPr lang="en-US" b="true" sz="2400" spc="120">
                <a:solidFill>
                  <a:srgbClr val="343434"/>
                </a:solidFill>
                <a:latin typeface="Telegraf Bold"/>
                <a:ea typeface="Telegraf Bold"/>
                <a:cs typeface="Telegraf Bold"/>
                <a:sym typeface="Telegraf Bold"/>
              </a:rPr>
              <a:t>nhóm trưởng thành</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Phân</a:t>
            </a:r>
            <a:r>
              <a:rPr lang="en-US" sz="2400" spc="120">
                <a:solidFill>
                  <a:srgbClr val="343434"/>
                </a:solidFill>
                <a:latin typeface="Telegraf"/>
                <a:ea typeface="Telegraf"/>
                <a:cs typeface="Telegraf"/>
                <a:sym typeface="Telegraf"/>
              </a:rPr>
              <a:t> bố</a:t>
            </a:r>
            <a:r>
              <a:rPr lang="en-US" sz="2400" spc="120">
                <a:solidFill>
                  <a:srgbClr val="343434"/>
                </a:solidFill>
                <a:latin typeface="Telegraf"/>
                <a:ea typeface="Telegraf"/>
                <a:cs typeface="Telegraf"/>
                <a:sym typeface="Telegraf"/>
              </a:rPr>
              <a:t> </a:t>
            </a:r>
            <a:r>
              <a:rPr lang="en-US" b="true" sz="2400" spc="120">
                <a:solidFill>
                  <a:srgbClr val="343434"/>
                </a:solidFill>
                <a:latin typeface="Telegraf Bold"/>
                <a:ea typeface="Telegraf Bold"/>
                <a:cs typeface="Telegraf Bold"/>
                <a:sym typeface="Telegraf Bold"/>
              </a:rPr>
              <a:t>lệch phải</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Dữ liệu</a:t>
            </a:r>
            <a:r>
              <a:rPr lang="en-US" sz="2400" spc="120">
                <a:solidFill>
                  <a:srgbClr val="343434"/>
                </a:solidFill>
                <a:latin typeface="Telegraf"/>
                <a:ea typeface="Telegraf"/>
                <a:cs typeface="Telegraf"/>
                <a:sym typeface="Telegraf"/>
              </a:rPr>
              <a:t> bao quát đối tượng </a:t>
            </a:r>
            <a:r>
              <a:rPr lang="en-US" b="true" sz="2400" spc="120">
                <a:solidFill>
                  <a:srgbClr val="343434"/>
                </a:solidFill>
                <a:latin typeface="Telegraf Bold"/>
                <a:ea typeface="Telegraf Bold"/>
                <a:cs typeface="Telegraf Bold"/>
                <a:sym typeface="Telegraf Bold"/>
              </a:rPr>
              <a:t>từ 27 đến 59 tuổi. </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Nhóm</a:t>
            </a:r>
            <a:r>
              <a:rPr lang="en-US" b="true" sz="2400" spc="120">
                <a:solidFill>
                  <a:srgbClr val="343434"/>
                </a:solidFill>
                <a:latin typeface="Telegraf Bold"/>
                <a:ea typeface="Telegraf Bold"/>
                <a:cs typeface="Telegraf Bold"/>
                <a:sym typeface="Telegraf Bold"/>
              </a:rPr>
              <a:t> trung niên </a:t>
            </a:r>
            <a:r>
              <a:rPr lang="en-US" sz="2400" spc="120">
                <a:solidFill>
                  <a:srgbClr val="343434"/>
                </a:solidFill>
                <a:latin typeface="Telegraf"/>
                <a:ea typeface="Telegraf"/>
                <a:cs typeface="Telegraf"/>
                <a:sym typeface="Telegraf"/>
              </a:rPr>
              <a:t>(từ 40-45 tuổi) </a:t>
            </a:r>
            <a:r>
              <a:rPr lang="en-US" b="true" sz="2400" spc="120">
                <a:solidFill>
                  <a:srgbClr val="343434"/>
                </a:solidFill>
                <a:latin typeface="Telegraf Bold"/>
                <a:ea typeface="Telegraf Bold"/>
                <a:cs typeface="Telegraf Bold"/>
                <a:sym typeface="Telegraf Bold"/>
              </a:rPr>
              <a:t>chiếm tỷ lệ cao nhất</a:t>
            </a:r>
            <a:r>
              <a:rPr lang="en-US" sz="2400" spc="120">
                <a:solidFill>
                  <a:srgbClr val="343434"/>
                </a:solidFill>
                <a:latin typeface="Telegraf"/>
                <a:ea typeface="Telegraf"/>
                <a:cs typeface="Telegraf"/>
                <a:sym typeface="Telegraf"/>
              </a:rPr>
              <a:t> trong khảo sát.</a:t>
            </a:r>
          </a:p>
          <a:p>
            <a:pPr algn="l">
              <a:lnSpc>
                <a:spcPts val="3359"/>
              </a:lnSpc>
              <a:spcBef>
                <a:spcPct val="0"/>
              </a:spcBef>
            </a:pPr>
          </a:p>
        </p:txBody>
      </p:sp>
      <p:sp>
        <p:nvSpPr>
          <p:cNvPr name="TextBox 10" id="10"/>
          <p:cNvSpPr txBox="true"/>
          <p:nvPr/>
        </p:nvSpPr>
        <p:spPr>
          <a:xfrm rot="0">
            <a:off x="8027919" y="310196"/>
            <a:ext cx="2651962" cy="1035304"/>
          </a:xfrm>
          <a:prstGeom prst="rect">
            <a:avLst/>
          </a:prstGeom>
        </p:spPr>
        <p:txBody>
          <a:bodyPr anchor="t" rtlCol="false" tIns="0" lIns="0" bIns="0" rIns="0">
            <a:spAutoFit/>
          </a:bodyPr>
          <a:lstStyle/>
          <a:p>
            <a:pPr algn="l">
              <a:lnSpc>
                <a:spcPts val="7178"/>
              </a:lnSpc>
            </a:pPr>
            <a:r>
              <a:rPr lang="en-US" b="true" sz="7400">
                <a:solidFill>
                  <a:srgbClr val="F2F7FA"/>
                </a:solidFill>
                <a:latin typeface="Telegraf Bold"/>
                <a:ea typeface="Telegraf Bold"/>
                <a:cs typeface="Telegraf Bold"/>
                <a:sym typeface="Telegraf Bold"/>
              </a:rPr>
              <a:t>AGE</a:t>
            </a:r>
          </a:p>
        </p:txBody>
      </p:sp>
      <p:sp>
        <p:nvSpPr>
          <p:cNvPr name="TextBox 11" id="11"/>
          <p:cNvSpPr txBox="true"/>
          <p:nvPr/>
        </p:nvSpPr>
        <p:spPr>
          <a:xfrm rot="0">
            <a:off x="830759" y="6211847"/>
            <a:ext cx="7849414" cy="37490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Trung niên:</a:t>
            </a:r>
            <a:r>
              <a:rPr lang="en-US" sz="2400">
                <a:solidFill>
                  <a:srgbClr val="000000"/>
                </a:solidFill>
                <a:latin typeface="Noto Sans"/>
                <a:ea typeface="Noto Sans"/>
                <a:cs typeface="Noto Sans"/>
                <a:sym typeface="Noto Sans"/>
              </a:rPr>
              <a:t> Bị </a:t>
            </a:r>
            <a:r>
              <a:rPr lang="en-US" b="true" sz="2400">
                <a:solidFill>
                  <a:srgbClr val="000000"/>
                </a:solidFill>
                <a:latin typeface="Noto Sans Bold"/>
                <a:ea typeface="Noto Sans Bold"/>
                <a:cs typeface="Noto Sans Bold"/>
                <a:sym typeface="Noto Sans Bold"/>
              </a:rPr>
              <a:t>rối loạn nặng nhất</a:t>
            </a:r>
            <a:r>
              <a:rPr lang="en-US" sz="2400">
                <a:solidFill>
                  <a:srgbClr val="000000"/>
                </a:solidFill>
                <a:latin typeface="Noto Sans"/>
                <a:ea typeface="Noto Sans"/>
                <a:cs typeface="Noto Sans"/>
                <a:sym typeface="Noto Sans"/>
              </a:rPr>
              <a:t>,</a:t>
            </a:r>
            <a:r>
              <a:rPr lang="en-US" b="true" sz="2400">
                <a:solidFill>
                  <a:srgbClr val="000000"/>
                </a:solidFill>
                <a:latin typeface="Noto Sans Bold"/>
                <a:ea typeface="Noto Sans Bold"/>
                <a:cs typeface="Noto Sans Bold"/>
                <a:sym typeface="Noto Sans Bold"/>
              </a:rPr>
              <a:t> đặc biệt </a:t>
            </a:r>
            <a:r>
              <a:rPr lang="en-US" sz="2400">
                <a:solidFill>
                  <a:srgbClr val="000000"/>
                </a:solidFill>
                <a:latin typeface="Noto Sans"/>
                <a:ea typeface="Noto Sans"/>
                <a:cs typeface="Noto Sans"/>
                <a:sym typeface="Noto Sans"/>
              </a:rPr>
              <a:t>là tình trạng mất ngủ cao vượt trội. </a:t>
            </a:r>
          </a:p>
          <a:p>
            <a:pPr algn="l">
              <a:lnSpc>
                <a:spcPts val="3359"/>
              </a:lnSpc>
            </a:pPr>
          </a:p>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Người trẻ:</a:t>
            </a:r>
            <a:r>
              <a:rPr lang="en-US" sz="2400">
                <a:solidFill>
                  <a:srgbClr val="000000"/>
                </a:solidFill>
                <a:latin typeface="Noto Sans"/>
                <a:ea typeface="Noto Sans"/>
                <a:cs typeface="Noto Sans"/>
                <a:sym typeface="Noto Sans"/>
              </a:rPr>
              <a:t> Có sức khỏe giấc ngủ tốt nhất, đa số không bị rối loạn. </a:t>
            </a:r>
          </a:p>
          <a:p>
            <a:pPr algn="l">
              <a:lnSpc>
                <a:spcPts val="3359"/>
              </a:lnSpc>
            </a:pPr>
          </a:p>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Người già:</a:t>
            </a:r>
            <a:r>
              <a:rPr lang="en-US" sz="2400">
                <a:solidFill>
                  <a:srgbClr val="000000"/>
                </a:solidFill>
                <a:latin typeface="Noto Sans"/>
                <a:ea typeface="Noto Sans"/>
                <a:cs typeface="Noto Sans"/>
                <a:sym typeface="Noto Sans"/>
              </a:rPr>
              <a:t> Tổng số ca khảo sát </a:t>
            </a:r>
            <a:r>
              <a:rPr lang="en-US" b="true" sz="2400">
                <a:solidFill>
                  <a:srgbClr val="000000"/>
                </a:solidFill>
                <a:latin typeface="Noto Sans Bold"/>
                <a:ea typeface="Noto Sans Bold"/>
                <a:cs typeface="Noto Sans Bold"/>
                <a:sym typeface="Noto Sans Bold"/>
              </a:rPr>
              <a:t>thấp</a:t>
            </a:r>
            <a:r>
              <a:rPr lang="en-US" sz="2400">
                <a:solidFill>
                  <a:srgbClr val="000000"/>
                </a:solidFill>
                <a:latin typeface="Noto Sans"/>
                <a:ea typeface="Noto Sans"/>
                <a:cs typeface="Noto Sans"/>
                <a:sym typeface="Noto Sans"/>
              </a:rPr>
              <a:t> nhưng </a:t>
            </a:r>
            <a:r>
              <a:rPr lang="en-US" b="true" sz="2400">
                <a:solidFill>
                  <a:srgbClr val="000000"/>
                </a:solidFill>
                <a:latin typeface="Noto Sans Bold"/>
                <a:ea typeface="Noto Sans Bold"/>
                <a:cs typeface="Noto Sans Bold"/>
                <a:sym typeface="Noto Sans Bold"/>
              </a:rPr>
              <a:t>ngưng thở</a:t>
            </a:r>
            <a:r>
              <a:rPr lang="en-US" sz="2400">
                <a:solidFill>
                  <a:srgbClr val="000000"/>
                </a:solidFill>
                <a:latin typeface="Noto Sans"/>
                <a:ea typeface="Noto Sans"/>
                <a:cs typeface="Noto Sans"/>
                <a:sym typeface="Noto Sans"/>
              </a:rPr>
              <a:t> khi ngủ chiếm </a:t>
            </a:r>
            <a:r>
              <a:rPr lang="en-US" b="true" sz="2400">
                <a:solidFill>
                  <a:srgbClr val="000000"/>
                </a:solidFill>
                <a:latin typeface="Noto Sans Bold"/>
                <a:ea typeface="Noto Sans Bold"/>
                <a:cs typeface="Noto Sans Bold"/>
                <a:sym typeface="Noto Sans Bold"/>
              </a:rPr>
              <a:t>tỷ lệ cao</a:t>
            </a:r>
            <a:r>
              <a:rPr lang="en-US" sz="2400">
                <a:solidFill>
                  <a:srgbClr val="000000"/>
                </a:solidFill>
                <a:latin typeface="Noto Sans"/>
                <a:ea typeface="Noto Sans"/>
                <a:cs typeface="Noto Sans"/>
                <a:sym typeface="Noto Sans"/>
              </a:rPr>
              <a:t>.</a:t>
            </a:r>
          </a:p>
          <a:p>
            <a:pPr algn="l">
              <a:lnSpc>
                <a:spcPts val="33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3367134" y="7687194"/>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alphaModFix amt="80000"/>
            </a:blip>
            <a:stretch>
              <a:fillRect l="0" t="0" r="0" b="0"/>
            </a:stretch>
          </a:blipFill>
        </p:spPr>
      </p:sp>
      <p:grpSp>
        <p:nvGrpSpPr>
          <p:cNvPr name="Group 4" id="4"/>
          <p:cNvGrpSpPr/>
          <p:nvPr/>
        </p:nvGrpSpPr>
        <p:grpSpPr>
          <a:xfrm rot="5400000">
            <a:off x="8236827" y="-8588535"/>
            <a:ext cx="1561390" cy="18540956"/>
            <a:chOff x="0" y="0"/>
            <a:chExt cx="411230" cy="4883215"/>
          </a:xfrm>
        </p:grpSpPr>
        <p:sp>
          <p:nvSpPr>
            <p:cNvPr name="Freeform 5" id="5"/>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8645700" y="1815242"/>
            <a:ext cx="8613600" cy="4349868"/>
          </a:xfrm>
          <a:custGeom>
            <a:avLst/>
            <a:gdLst/>
            <a:ahLst/>
            <a:cxnLst/>
            <a:rect r="r" b="b" t="t" l="l"/>
            <a:pathLst>
              <a:path h="4349868" w="8613600">
                <a:moveTo>
                  <a:pt x="0" y="0"/>
                </a:moveTo>
                <a:lnTo>
                  <a:pt x="8613600" y="0"/>
                </a:lnTo>
                <a:lnTo>
                  <a:pt x="8613600" y="4349868"/>
                </a:lnTo>
                <a:lnTo>
                  <a:pt x="0" y="4349868"/>
                </a:lnTo>
                <a:lnTo>
                  <a:pt x="0" y="0"/>
                </a:lnTo>
                <a:close/>
              </a:path>
            </a:pathLst>
          </a:custGeom>
          <a:blipFill>
            <a:blip r:embed="rId4"/>
            <a:stretch>
              <a:fillRect l="0" t="0" r="0" b="0"/>
            </a:stretch>
          </a:blipFill>
        </p:spPr>
      </p:sp>
      <p:sp>
        <p:nvSpPr>
          <p:cNvPr name="Freeform 8" id="8"/>
          <p:cNvSpPr/>
          <p:nvPr/>
        </p:nvSpPr>
        <p:spPr>
          <a:xfrm flipH="false" flipV="false" rot="0">
            <a:off x="837603" y="4282776"/>
            <a:ext cx="6397269" cy="5555523"/>
          </a:xfrm>
          <a:custGeom>
            <a:avLst/>
            <a:gdLst/>
            <a:ahLst/>
            <a:cxnLst/>
            <a:rect r="r" b="b" t="t" l="l"/>
            <a:pathLst>
              <a:path h="5555523" w="6397269">
                <a:moveTo>
                  <a:pt x="0" y="0"/>
                </a:moveTo>
                <a:lnTo>
                  <a:pt x="6397268" y="0"/>
                </a:lnTo>
                <a:lnTo>
                  <a:pt x="6397268" y="5555523"/>
                </a:lnTo>
                <a:lnTo>
                  <a:pt x="0" y="5555523"/>
                </a:lnTo>
                <a:lnTo>
                  <a:pt x="0" y="0"/>
                </a:lnTo>
                <a:close/>
              </a:path>
            </a:pathLst>
          </a:custGeom>
          <a:blipFill>
            <a:blip r:embed="rId5"/>
            <a:stretch>
              <a:fillRect l="0" t="0" r="0" b="0"/>
            </a:stretch>
          </a:blipFill>
        </p:spPr>
      </p:sp>
      <p:sp>
        <p:nvSpPr>
          <p:cNvPr name="TextBox 9" id="9"/>
          <p:cNvSpPr txBox="true"/>
          <p:nvPr/>
        </p:nvSpPr>
        <p:spPr>
          <a:xfrm rot="0">
            <a:off x="440784" y="3189672"/>
            <a:ext cx="7817645" cy="396240"/>
          </a:xfrm>
          <a:prstGeom prst="rect">
            <a:avLst/>
          </a:prstGeom>
        </p:spPr>
        <p:txBody>
          <a:bodyPr anchor="t" rtlCol="false" tIns="0" lIns="0" bIns="0" rIns="0">
            <a:spAutoFit/>
          </a:bodyPr>
          <a:lstStyle/>
          <a:p>
            <a:pPr algn="l">
              <a:lnSpc>
                <a:spcPts val="3359"/>
              </a:lnSpc>
            </a:pPr>
            <a:r>
              <a:rPr lang="en-US" sz="2400" spc="120">
                <a:solidFill>
                  <a:srgbClr val="343434"/>
                </a:solidFill>
                <a:latin typeface="Noto Sans"/>
                <a:ea typeface="Noto Sans"/>
                <a:cs typeface="Noto Sans"/>
                <a:sym typeface="Noto Sans"/>
              </a:rPr>
              <a:t>Tỷ lệ </a:t>
            </a:r>
            <a:r>
              <a:rPr lang="en-US" sz="2400" spc="120" b="true">
                <a:solidFill>
                  <a:srgbClr val="343434"/>
                </a:solidFill>
                <a:latin typeface="Noto Sans Bold"/>
                <a:ea typeface="Noto Sans Bold"/>
                <a:cs typeface="Noto Sans Bold"/>
                <a:sym typeface="Noto Sans Bold"/>
              </a:rPr>
              <a:t>Nữ (49.5%)</a:t>
            </a:r>
            <a:r>
              <a:rPr lang="en-US" sz="2400" spc="120">
                <a:solidFill>
                  <a:srgbClr val="343434"/>
                </a:solidFill>
                <a:latin typeface="Noto Sans"/>
                <a:ea typeface="Noto Sans"/>
                <a:cs typeface="Noto Sans"/>
                <a:sym typeface="Noto Sans"/>
              </a:rPr>
              <a:t> và </a:t>
            </a:r>
            <a:r>
              <a:rPr lang="en-US" sz="2400" spc="120" b="true">
                <a:solidFill>
                  <a:srgbClr val="343434"/>
                </a:solidFill>
                <a:latin typeface="Noto Sans Bold"/>
                <a:ea typeface="Noto Sans Bold"/>
                <a:cs typeface="Noto Sans Bold"/>
                <a:sym typeface="Noto Sans Bold"/>
              </a:rPr>
              <a:t>Nam</a:t>
            </a:r>
            <a:r>
              <a:rPr lang="en-US" sz="2400" spc="120" b="true">
                <a:solidFill>
                  <a:srgbClr val="343434"/>
                </a:solidFill>
                <a:latin typeface="Noto Sans Bold"/>
                <a:ea typeface="Noto Sans Bold"/>
                <a:cs typeface="Noto Sans Bold"/>
                <a:sym typeface="Noto Sans Bold"/>
              </a:rPr>
              <a:t> (50.5%)</a:t>
            </a:r>
            <a:r>
              <a:rPr lang="en-US" sz="2400" spc="120">
                <a:solidFill>
                  <a:srgbClr val="343434"/>
                </a:solidFill>
                <a:latin typeface="Noto Sans"/>
                <a:ea typeface="Noto Sans"/>
                <a:cs typeface="Noto Sans"/>
                <a:sym typeface="Noto Sans"/>
              </a:rPr>
              <a:t> rất cân bằng</a:t>
            </a:r>
          </a:p>
        </p:txBody>
      </p:sp>
      <p:sp>
        <p:nvSpPr>
          <p:cNvPr name="TextBox 10" id="10"/>
          <p:cNvSpPr txBox="true"/>
          <p:nvPr/>
        </p:nvSpPr>
        <p:spPr>
          <a:xfrm rot="0">
            <a:off x="6993982" y="315989"/>
            <a:ext cx="4300037" cy="1035304"/>
          </a:xfrm>
          <a:prstGeom prst="rect">
            <a:avLst/>
          </a:prstGeom>
        </p:spPr>
        <p:txBody>
          <a:bodyPr anchor="t" rtlCol="false" tIns="0" lIns="0" bIns="0" rIns="0">
            <a:spAutoFit/>
          </a:bodyPr>
          <a:lstStyle/>
          <a:p>
            <a:pPr algn="l">
              <a:lnSpc>
                <a:spcPts val="7178"/>
              </a:lnSpc>
            </a:pPr>
            <a:r>
              <a:rPr lang="en-US" sz="7400" b="true">
                <a:solidFill>
                  <a:srgbClr val="F2F7FA"/>
                </a:solidFill>
                <a:latin typeface="Telegraf Bold"/>
                <a:ea typeface="Telegraf Bold"/>
                <a:cs typeface="Telegraf Bold"/>
                <a:sym typeface="Telegraf Bold"/>
              </a:rPr>
              <a:t>GENDER</a:t>
            </a:r>
          </a:p>
        </p:txBody>
      </p:sp>
      <p:sp>
        <p:nvSpPr>
          <p:cNvPr name="TextBox 11" id="11"/>
          <p:cNvSpPr txBox="true"/>
          <p:nvPr/>
        </p:nvSpPr>
        <p:spPr>
          <a:xfrm rot="0">
            <a:off x="8457314" y="6479615"/>
            <a:ext cx="8990373" cy="33299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Noto Sans"/>
                <a:ea typeface="Noto Sans"/>
                <a:cs typeface="Noto Sans"/>
                <a:sym typeface="Noto Sans"/>
              </a:rPr>
              <a:t>Phụ nữ thường có </a:t>
            </a:r>
            <a:r>
              <a:rPr lang="en-US" b="true" sz="2400">
                <a:solidFill>
                  <a:srgbClr val="000000"/>
                </a:solidFill>
                <a:latin typeface="Noto Sans Bold"/>
                <a:ea typeface="Noto Sans Bold"/>
                <a:cs typeface="Noto Sans Bold"/>
                <a:sym typeface="Noto Sans Bold"/>
              </a:rPr>
              <a:t>nhu cầu ngủ dài hơn</a:t>
            </a:r>
            <a:r>
              <a:rPr lang="en-US" sz="2400">
                <a:solidFill>
                  <a:srgbClr val="000000"/>
                </a:solidFill>
                <a:latin typeface="Noto Sans"/>
                <a:ea typeface="Noto Sans"/>
                <a:cs typeface="Noto Sans"/>
                <a:sym typeface="Noto Sans"/>
              </a:rPr>
              <a:t>, </a:t>
            </a:r>
            <a:r>
              <a:rPr lang="en-US" b="true" sz="2400">
                <a:solidFill>
                  <a:srgbClr val="000000"/>
                </a:solidFill>
                <a:latin typeface="Noto Sans Bold"/>
                <a:ea typeface="Noto Sans Bold"/>
                <a:cs typeface="Noto Sans Bold"/>
                <a:sym typeface="Noto Sans Bold"/>
              </a:rPr>
              <a:t>dễ bị gián đoạn</a:t>
            </a:r>
            <a:r>
              <a:rPr lang="en-US" sz="2400">
                <a:solidFill>
                  <a:srgbClr val="000000"/>
                </a:solidFill>
                <a:latin typeface="Noto Sans"/>
                <a:ea typeface="Noto Sans"/>
                <a:cs typeface="Noto Sans"/>
                <a:sym typeface="Noto Sans"/>
              </a:rPr>
              <a:t> giấc ngủ (</a:t>
            </a:r>
            <a:r>
              <a:rPr lang="en-US" b="true" sz="2400">
                <a:solidFill>
                  <a:srgbClr val="000000"/>
                </a:solidFill>
                <a:latin typeface="Noto Sans Bold"/>
                <a:ea typeface="Noto Sans Bold"/>
                <a:cs typeface="Noto Sans Bold"/>
                <a:sym typeface="Noto Sans Bold"/>
              </a:rPr>
              <a:t>do hormone, lo âu</a:t>
            </a:r>
            <a:r>
              <a:rPr lang="en-US" sz="2400">
                <a:solidFill>
                  <a:srgbClr val="000000"/>
                </a:solidFill>
                <a:latin typeface="Noto Sans"/>
                <a:ea typeface="Noto Sans"/>
                <a:cs typeface="Noto Sans"/>
                <a:sym typeface="Noto Sans"/>
              </a:rPr>
              <a:t>) và báo cáo </a:t>
            </a:r>
            <a:r>
              <a:rPr lang="en-US" b="true" sz="2400">
                <a:solidFill>
                  <a:srgbClr val="000000"/>
                </a:solidFill>
                <a:latin typeface="Noto Sans Bold"/>
                <a:ea typeface="Noto Sans Bold"/>
                <a:cs typeface="Noto Sans Bold"/>
                <a:sym typeface="Noto Sans Bold"/>
              </a:rPr>
              <a:t>chất lượng kém hơn nam giới.</a:t>
            </a:r>
          </a:p>
          <a:p>
            <a:pPr algn="l">
              <a:lnSpc>
                <a:spcPts val="3359"/>
              </a:lnSpc>
            </a:pPr>
          </a:p>
          <a:p>
            <a:pPr algn="l" marL="518160" indent="-259080" lvl="1">
              <a:lnSpc>
                <a:spcPts val="3359"/>
              </a:lnSpc>
              <a:buFont typeface="Arial"/>
              <a:buChar char="•"/>
            </a:pPr>
            <a:r>
              <a:rPr lang="en-US" sz="2400">
                <a:solidFill>
                  <a:srgbClr val="000000"/>
                </a:solidFill>
                <a:latin typeface="Noto Sans"/>
                <a:ea typeface="Noto Sans"/>
                <a:cs typeface="Noto Sans"/>
                <a:sym typeface="Noto Sans"/>
              </a:rPr>
              <a:t>Nam giới </a:t>
            </a:r>
            <a:r>
              <a:rPr lang="en-US" b="true" sz="2400">
                <a:solidFill>
                  <a:srgbClr val="000000"/>
                </a:solidFill>
                <a:latin typeface="Noto Sans Bold"/>
                <a:ea typeface="Noto Sans Bold"/>
                <a:cs typeface="Noto Sans Bold"/>
                <a:sym typeface="Noto Sans Bold"/>
              </a:rPr>
              <a:t>ngủ sâu hơn</a:t>
            </a:r>
            <a:r>
              <a:rPr lang="en-US" sz="2400">
                <a:solidFill>
                  <a:srgbClr val="000000"/>
                </a:solidFill>
                <a:latin typeface="Noto Sans"/>
                <a:ea typeface="Noto Sans"/>
                <a:cs typeface="Noto Sans"/>
                <a:sym typeface="Noto Sans"/>
              </a:rPr>
              <a:t>, </a:t>
            </a:r>
            <a:r>
              <a:rPr lang="en-US" b="true" sz="2400">
                <a:solidFill>
                  <a:srgbClr val="000000"/>
                </a:solidFill>
                <a:latin typeface="Noto Sans Bold"/>
                <a:ea typeface="Noto Sans Bold"/>
                <a:cs typeface="Noto Sans Bold"/>
                <a:sym typeface="Noto Sans Bold"/>
              </a:rPr>
              <a:t>ít bị gián đoạn</a:t>
            </a:r>
            <a:r>
              <a:rPr lang="en-US" sz="2400">
                <a:solidFill>
                  <a:srgbClr val="000000"/>
                </a:solidFill>
                <a:latin typeface="Noto Sans"/>
                <a:ea typeface="Noto Sans"/>
                <a:cs typeface="Noto Sans"/>
                <a:sym typeface="Noto Sans"/>
              </a:rPr>
              <a:t> nhưng </a:t>
            </a:r>
            <a:r>
              <a:rPr lang="en-US" b="true" sz="2400">
                <a:solidFill>
                  <a:srgbClr val="000000"/>
                </a:solidFill>
                <a:latin typeface="Noto Sans Bold"/>
                <a:ea typeface="Noto Sans Bold"/>
                <a:cs typeface="Noto Sans Bold"/>
                <a:sym typeface="Noto Sans Bold"/>
              </a:rPr>
              <a:t>dễ bị ngưng thở </a:t>
            </a:r>
            <a:r>
              <a:rPr lang="en-US" sz="2400">
                <a:solidFill>
                  <a:srgbClr val="000000"/>
                </a:solidFill>
                <a:latin typeface="Noto Sans"/>
                <a:ea typeface="Noto Sans"/>
                <a:cs typeface="Noto Sans"/>
                <a:sym typeface="Noto Sans"/>
              </a:rPr>
              <a:t>khi ngủ. </a:t>
            </a:r>
          </a:p>
          <a:p>
            <a:pPr algn="l">
              <a:lnSpc>
                <a:spcPts val="3359"/>
              </a:lnSpc>
            </a:pPr>
          </a:p>
          <a:p>
            <a:pPr algn="l" marL="518160" indent="-259080" lvl="1">
              <a:lnSpc>
                <a:spcPts val="3359"/>
              </a:lnSpc>
              <a:buFont typeface="Arial"/>
              <a:buChar char="•"/>
            </a:pPr>
            <a:r>
              <a:rPr lang="en-US" sz="2400">
                <a:solidFill>
                  <a:srgbClr val="000000"/>
                </a:solidFill>
                <a:latin typeface="Noto Sans"/>
                <a:ea typeface="Noto Sans"/>
                <a:cs typeface="Noto Sans"/>
                <a:sym typeface="Noto Sans"/>
              </a:rPr>
              <a:t>Phụ nữ có tỷ lệ </a:t>
            </a:r>
            <a:r>
              <a:rPr lang="en-US" b="true" sz="2400">
                <a:solidFill>
                  <a:srgbClr val="000000"/>
                </a:solidFill>
                <a:latin typeface="Noto Sans Bold"/>
                <a:ea typeface="Noto Sans Bold"/>
                <a:cs typeface="Noto Sans Bold"/>
                <a:sym typeface="Noto Sans Bold"/>
              </a:rPr>
              <a:t>ngủ kém cao hơn</a:t>
            </a:r>
            <a:r>
              <a:rPr lang="en-US" sz="2400">
                <a:solidFill>
                  <a:srgbClr val="000000"/>
                </a:solidFill>
                <a:latin typeface="Noto Sans"/>
                <a:ea typeface="Noto Sans"/>
                <a:cs typeface="Noto Sans"/>
                <a:sym typeface="Noto Sans"/>
              </a:rPr>
              <a:t> đáng kể so với nam giớ</a:t>
            </a:r>
            <a:r>
              <a:rPr lang="en-US" b="true" sz="2400">
                <a:solidFill>
                  <a:srgbClr val="000000"/>
                </a:solidFill>
                <a:latin typeface="Noto Sans Bold"/>
                <a:ea typeface="Noto Sans Bold"/>
                <a:cs typeface="Noto Sans Bold"/>
                <a:sym typeface="Noto Sans Bold"/>
              </a:rPr>
              <a:t>i</a:t>
            </a:r>
            <a:r>
              <a:rPr lang="en-US" sz="2400">
                <a:solidFill>
                  <a:srgbClr val="000000"/>
                </a:solidFill>
                <a:latin typeface="Noto Sans"/>
                <a:ea typeface="Noto Sans"/>
                <a:cs typeface="Noto Sans"/>
                <a:sym typeface="Noto Sans"/>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311985" y="1652187"/>
            <a:ext cx="5820237" cy="3798736"/>
          </a:xfrm>
          <a:custGeom>
            <a:avLst/>
            <a:gdLst/>
            <a:ahLst/>
            <a:cxnLst/>
            <a:rect r="r" b="b" t="t" l="l"/>
            <a:pathLst>
              <a:path h="3798736" w="5820237">
                <a:moveTo>
                  <a:pt x="0" y="0"/>
                </a:moveTo>
                <a:lnTo>
                  <a:pt x="5820236" y="0"/>
                </a:lnTo>
                <a:lnTo>
                  <a:pt x="5820236" y="3798736"/>
                </a:lnTo>
                <a:lnTo>
                  <a:pt x="0" y="3798736"/>
                </a:lnTo>
                <a:lnTo>
                  <a:pt x="0" y="0"/>
                </a:lnTo>
                <a:close/>
              </a:path>
            </a:pathLst>
          </a:custGeom>
          <a:blipFill>
            <a:blip r:embed="rId4"/>
            <a:stretch>
              <a:fillRect l="0" t="0" r="0" b="0"/>
            </a:stretch>
          </a:blipFill>
        </p:spPr>
      </p:sp>
      <p:grpSp>
        <p:nvGrpSpPr>
          <p:cNvPr name="Group 5" id="5"/>
          <p:cNvGrpSpPr/>
          <p:nvPr/>
        </p:nvGrpSpPr>
        <p:grpSpPr>
          <a:xfrm rot="5400000">
            <a:off x="8236827" y="-8588535"/>
            <a:ext cx="1561390" cy="18540956"/>
            <a:chOff x="0" y="0"/>
            <a:chExt cx="411230" cy="4883215"/>
          </a:xfrm>
        </p:grpSpPr>
        <p:sp>
          <p:nvSpPr>
            <p:cNvPr name="Freeform 6" id="6"/>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Freeform 8" id="8"/>
          <p:cNvSpPr/>
          <p:nvPr/>
        </p:nvSpPr>
        <p:spPr>
          <a:xfrm flipH="false" flipV="false" rot="0">
            <a:off x="6001526" y="5873307"/>
            <a:ext cx="5902643" cy="4087580"/>
          </a:xfrm>
          <a:custGeom>
            <a:avLst/>
            <a:gdLst/>
            <a:ahLst/>
            <a:cxnLst/>
            <a:rect r="r" b="b" t="t" l="l"/>
            <a:pathLst>
              <a:path h="4087580" w="5902643">
                <a:moveTo>
                  <a:pt x="0" y="0"/>
                </a:moveTo>
                <a:lnTo>
                  <a:pt x="5902643" y="0"/>
                </a:lnTo>
                <a:lnTo>
                  <a:pt x="5902643" y="4087580"/>
                </a:lnTo>
                <a:lnTo>
                  <a:pt x="0" y="4087580"/>
                </a:lnTo>
                <a:lnTo>
                  <a:pt x="0" y="0"/>
                </a:lnTo>
                <a:close/>
              </a:path>
            </a:pathLst>
          </a:custGeom>
          <a:blipFill>
            <a:blip r:embed="rId5"/>
            <a:stretch>
              <a:fillRect l="0" t="0" r="0" b="0"/>
            </a:stretch>
          </a:blipFill>
        </p:spPr>
      </p:sp>
      <p:sp>
        <p:nvSpPr>
          <p:cNvPr name="Freeform 9" id="9"/>
          <p:cNvSpPr/>
          <p:nvPr/>
        </p:nvSpPr>
        <p:spPr>
          <a:xfrm flipH="false" flipV="false" rot="0">
            <a:off x="11904169" y="1652187"/>
            <a:ext cx="6128668" cy="4221120"/>
          </a:xfrm>
          <a:custGeom>
            <a:avLst/>
            <a:gdLst/>
            <a:ahLst/>
            <a:cxnLst/>
            <a:rect r="r" b="b" t="t" l="l"/>
            <a:pathLst>
              <a:path h="4221120" w="6128668">
                <a:moveTo>
                  <a:pt x="0" y="0"/>
                </a:moveTo>
                <a:lnTo>
                  <a:pt x="6128667" y="0"/>
                </a:lnTo>
                <a:lnTo>
                  <a:pt x="6128667" y="4221120"/>
                </a:lnTo>
                <a:lnTo>
                  <a:pt x="0" y="4221120"/>
                </a:lnTo>
                <a:lnTo>
                  <a:pt x="0" y="0"/>
                </a:lnTo>
                <a:close/>
              </a:path>
            </a:pathLst>
          </a:custGeom>
          <a:blipFill>
            <a:blip r:embed="rId6"/>
            <a:stretch>
              <a:fillRect l="0" t="0" r="0" b="0"/>
            </a:stretch>
          </a:blipFill>
        </p:spPr>
      </p:sp>
      <p:sp>
        <p:nvSpPr>
          <p:cNvPr name="TextBox 10" id="10"/>
          <p:cNvSpPr txBox="true"/>
          <p:nvPr/>
        </p:nvSpPr>
        <p:spPr>
          <a:xfrm rot="0">
            <a:off x="311985" y="6207470"/>
            <a:ext cx="5469915" cy="2831465"/>
          </a:xfrm>
          <a:prstGeom prst="rect">
            <a:avLst/>
          </a:prstGeom>
        </p:spPr>
        <p:txBody>
          <a:bodyPr anchor="t" rtlCol="false" tIns="0" lIns="0" bIns="0" rIns="0">
            <a:spAutoFit/>
          </a:bodyPr>
          <a:lstStyle/>
          <a:p>
            <a:pPr algn="l" marL="518158" indent="-259079" lvl="1">
              <a:lnSpc>
                <a:spcPts val="3359"/>
              </a:lnSpc>
              <a:buFont typeface="Arial"/>
              <a:buChar char="•"/>
            </a:pPr>
            <a:r>
              <a:rPr lang="en-US" sz="2399" spc="119">
                <a:solidFill>
                  <a:srgbClr val="343434"/>
                </a:solidFill>
                <a:latin typeface="Noto Sans"/>
                <a:ea typeface="Noto Sans"/>
                <a:cs typeface="Noto Sans"/>
                <a:sym typeface="Noto Sans"/>
              </a:rPr>
              <a:t>Nhóm "</a:t>
            </a:r>
            <a:r>
              <a:rPr lang="en-US" b="true" sz="2399" spc="119">
                <a:solidFill>
                  <a:srgbClr val="343434"/>
                </a:solidFill>
                <a:latin typeface="Noto Sans Bold"/>
                <a:ea typeface="Noto Sans Bold"/>
                <a:cs typeface="Noto Sans Bold"/>
                <a:sym typeface="Noto Sans Bold"/>
              </a:rPr>
              <a:t>Bình thường</a:t>
            </a:r>
            <a:r>
              <a:rPr lang="en-US" sz="2399" spc="119">
                <a:solidFill>
                  <a:srgbClr val="343434"/>
                </a:solidFill>
                <a:latin typeface="Noto Sans"/>
                <a:ea typeface="Noto Sans"/>
                <a:cs typeface="Noto Sans"/>
                <a:sym typeface="Noto Sans"/>
              </a:rPr>
              <a:t>" (Normal) chiếm đa số </a:t>
            </a:r>
          </a:p>
          <a:p>
            <a:pPr algn="l" marL="518158" indent="-259079" lvl="1">
              <a:lnSpc>
                <a:spcPts val="3359"/>
              </a:lnSpc>
              <a:buFont typeface="Arial"/>
              <a:buChar char="•"/>
            </a:pPr>
            <a:r>
              <a:rPr lang="en-US" sz="2399" spc="119">
                <a:solidFill>
                  <a:srgbClr val="343434"/>
                </a:solidFill>
                <a:latin typeface="Noto Sans"/>
                <a:ea typeface="Noto Sans"/>
                <a:cs typeface="Noto Sans"/>
                <a:sym typeface="Noto Sans"/>
              </a:rPr>
              <a:t>nhóm "</a:t>
            </a:r>
            <a:r>
              <a:rPr lang="en-US" b="true" sz="2399" spc="119">
                <a:solidFill>
                  <a:srgbClr val="343434"/>
                </a:solidFill>
                <a:latin typeface="Noto Sans Bold"/>
                <a:ea typeface="Noto Sans Bold"/>
                <a:cs typeface="Noto Sans Bold"/>
                <a:sym typeface="Noto Sans Bold"/>
              </a:rPr>
              <a:t>Thừa c</a:t>
            </a:r>
            <a:r>
              <a:rPr lang="en-US" b="true" sz="2399" spc="119">
                <a:solidFill>
                  <a:srgbClr val="343434"/>
                </a:solidFill>
                <a:latin typeface="Noto Sans Bold"/>
                <a:ea typeface="Noto Sans Bold"/>
                <a:cs typeface="Noto Sans Bold"/>
                <a:sym typeface="Noto Sans Bold"/>
              </a:rPr>
              <a:t>ân</a:t>
            </a:r>
            <a:r>
              <a:rPr lang="en-US" sz="2399" spc="119">
                <a:solidFill>
                  <a:srgbClr val="343434"/>
                </a:solidFill>
                <a:latin typeface="Noto Sans"/>
                <a:ea typeface="Noto Sans"/>
                <a:cs typeface="Noto Sans"/>
                <a:sym typeface="Noto Sans"/>
              </a:rPr>
              <a:t>" (Overweigh</a:t>
            </a:r>
            <a:r>
              <a:rPr lang="en-US" sz="2399" spc="119">
                <a:solidFill>
                  <a:srgbClr val="343434"/>
                </a:solidFill>
                <a:latin typeface="Noto Sans"/>
                <a:ea typeface="Noto Sans"/>
                <a:cs typeface="Noto Sans"/>
                <a:sym typeface="Noto Sans"/>
              </a:rPr>
              <a:t>t) cũng chiếm tỷ trọng lớn (</a:t>
            </a:r>
            <a:r>
              <a:rPr lang="en-US" b="true" sz="2399" spc="119">
                <a:solidFill>
                  <a:srgbClr val="343434"/>
                </a:solidFill>
                <a:latin typeface="Noto Sans Bold"/>
                <a:ea typeface="Noto Sans Bold"/>
                <a:cs typeface="Noto Sans Bold"/>
                <a:sym typeface="Noto Sans Bold"/>
              </a:rPr>
              <a:t>gần</a:t>
            </a:r>
            <a:r>
              <a:rPr lang="en-US" sz="2399" spc="119">
                <a:solidFill>
                  <a:srgbClr val="343434"/>
                </a:solidFill>
                <a:latin typeface="Noto Sans"/>
                <a:ea typeface="Noto Sans"/>
                <a:cs typeface="Noto Sans"/>
                <a:sym typeface="Noto Sans"/>
              </a:rPr>
              <a:t> </a:t>
            </a:r>
            <a:r>
              <a:rPr lang="en-US" b="true" sz="2399" spc="119">
                <a:solidFill>
                  <a:srgbClr val="343434"/>
                </a:solidFill>
                <a:latin typeface="Noto Sans Bold"/>
                <a:ea typeface="Noto Sans Bold"/>
                <a:cs typeface="Noto Sans Bold"/>
                <a:sym typeface="Noto Sans Bold"/>
              </a:rPr>
              <a:t>40%</a:t>
            </a:r>
            <a:r>
              <a:rPr lang="en-US" sz="2399" spc="119">
                <a:solidFill>
                  <a:srgbClr val="343434"/>
                </a:solidFill>
                <a:latin typeface="Noto Sans"/>
                <a:ea typeface="Noto Sans"/>
                <a:cs typeface="Noto Sans"/>
                <a:sym typeface="Noto Sans"/>
              </a:rPr>
              <a:t>), cho thấy </a:t>
            </a:r>
            <a:r>
              <a:rPr lang="en-US" b="true" sz="2399" spc="119">
                <a:solidFill>
                  <a:srgbClr val="343434"/>
                </a:solidFill>
                <a:latin typeface="Noto Sans Bold"/>
                <a:ea typeface="Noto Sans Bold"/>
                <a:cs typeface="Noto Sans Bold"/>
                <a:sym typeface="Noto Sans Bold"/>
              </a:rPr>
              <a:t>nguy cơ tiềm ẩn</a:t>
            </a:r>
            <a:r>
              <a:rPr lang="en-US" sz="2399" spc="119">
                <a:solidFill>
                  <a:srgbClr val="343434"/>
                </a:solidFill>
                <a:latin typeface="Noto Sans"/>
                <a:ea typeface="Noto Sans"/>
                <a:cs typeface="Noto Sans"/>
                <a:sym typeface="Noto Sans"/>
              </a:rPr>
              <a:t> về sức khỏe chuyển hóa.</a:t>
            </a:r>
          </a:p>
          <a:p>
            <a:pPr algn="l">
              <a:lnSpc>
                <a:spcPts val="2660"/>
              </a:lnSpc>
              <a:spcBef>
                <a:spcPct val="0"/>
              </a:spcBef>
            </a:pPr>
          </a:p>
        </p:txBody>
      </p:sp>
      <p:sp>
        <p:nvSpPr>
          <p:cNvPr name="TextBox 11" id="11"/>
          <p:cNvSpPr txBox="true"/>
          <p:nvPr/>
        </p:nvSpPr>
        <p:spPr>
          <a:xfrm rot="0">
            <a:off x="4688257" y="379709"/>
            <a:ext cx="8911485" cy="1035304"/>
          </a:xfrm>
          <a:prstGeom prst="rect">
            <a:avLst/>
          </a:prstGeom>
        </p:spPr>
        <p:txBody>
          <a:bodyPr anchor="t" rtlCol="false" tIns="0" lIns="0" bIns="0" rIns="0">
            <a:spAutoFit/>
          </a:bodyPr>
          <a:lstStyle/>
          <a:p>
            <a:pPr algn="l">
              <a:lnSpc>
                <a:spcPts val="7178"/>
              </a:lnSpc>
            </a:pPr>
            <a:r>
              <a:rPr lang="en-US" sz="7400" b="true">
                <a:solidFill>
                  <a:srgbClr val="F2F7FA"/>
                </a:solidFill>
                <a:latin typeface="Telegraf Bold"/>
                <a:ea typeface="Telegraf Bold"/>
                <a:cs typeface="Telegraf Bold"/>
                <a:sym typeface="Telegraf Bold"/>
              </a:rPr>
              <a:t>BMI VÀ THỂ CHẤT</a:t>
            </a:r>
          </a:p>
        </p:txBody>
      </p:sp>
      <p:sp>
        <p:nvSpPr>
          <p:cNvPr name="TextBox 12" id="12"/>
          <p:cNvSpPr txBox="true"/>
          <p:nvPr/>
        </p:nvSpPr>
        <p:spPr>
          <a:xfrm rot="0">
            <a:off x="12146123" y="6766560"/>
            <a:ext cx="5113177" cy="24917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Noto Sans"/>
                <a:ea typeface="Noto Sans"/>
                <a:cs typeface="Noto Sans"/>
                <a:sym typeface="Noto Sans"/>
              </a:rPr>
              <a:t>Trung bình đạt gần </a:t>
            </a:r>
            <a:r>
              <a:rPr lang="en-US" b="true" sz="2400">
                <a:solidFill>
                  <a:srgbClr val="000000"/>
                </a:solidFill>
                <a:latin typeface="Noto Sans Bold"/>
                <a:ea typeface="Noto Sans Bold"/>
                <a:cs typeface="Noto Sans Bold"/>
                <a:sym typeface="Noto Sans Bold"/>
              </a:rPr>
              <a:t>7,000 bước/ngày. </a:t>
            </a:r>
          </a:p>
          <a:p>
            <a:pPr algn="l" marL="518160" indent="-259080" lvl="1">
              <a:lnSpc>
                <a:spcPts val="3359"/>
              </a:lnSpc>
              <a:buFont typeface="Arial"/>
              <a:buChar char="•"/>
            </a:pPr>
            <a:r>
              <a:rPr lang="en-US" sz="2400">
                <a:solidFill>
                  <a:srgbClr val="000000"/>
                </a:solidFill>
                <a:latin typeface="Noto Sans"/>
                <a:ea typeface="Noto Sans"/>
                <a:cs typeface="Noto Sans"/>
                <a:sym typeface="Noto Sans"/>
              </a:rPr>
              <a:t>Phần lớn mọi người duy trì mức vận động từ </a:t>
            </a:r>
            <a:r>
              <a:rPr lang="en-US" b="true" sz="2400">
                <a:solidFill>
                  <a:srgbClr val="000000"/>
                </a:solidFill>
                <a:latin typeface="Noto Sans Bold"/>
                <a:ea typeface="Noto Sans Bold"/>
                <a:cs typeface="Noto Sans Bold"/>
                <a:sym typeface="Noto Sans Bold"/>
              </a:rPr>
              <a:t>5,000 đến 8,000 bước</a:t>
            </a:r>
            <a:r>
              <a:rPr lang="en-US" sz="2400">
                <a:solidFill>
                  <a:srgbClr val="000000"/>
                </a:solidFill>
                <a:latin typeface="Noto Sans"/>
                <a:ea typeface="Noto Sans"/>
                <a:cs typeface="Noto Sans"/>
                <a:sym typeface="Noto Sans"/>
              </a:rPr>
              <a:t>, phản ánh thói quen đi bộ tốt.</a:t>
            </a:r>
          </a:p>
        </p:txBody>
      </p:sp>
      <p:sp>
        <p:nvSpPr>
          <p:cNvPr name="TextBox 13" id="13"/>
          <p:cNvSpPr txBox="true"/>
          <p:nvPr/>
        </p:nvSpPr>
        <p:spPr>
          <a:xfrm rot="0">
            <a:off x="6327442" y="2707377"/>
            <a:ext cx="5013740" cy="2072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Noto Sans"/>
                <a:ea typeface="Noto Sans"/>
                <a:cs typeface="Noto Sans"/>
                <a:sym typeface="Noto Sans"/>
              </a:rPr>
              <a:t> </a:t>
            </a:r>
            <a:r>
              <a:rPr lang="en-US" sz="2400">
                <a:solidFill>
                  <a:srgbClr val="000000"/>
                </a:solidFill>
                <a:latin typeface="Noto Sans"/>
                <a:ea typeface="Noto Sans"/>
                <a:cs typeface="Noto Sans"/>
                <a:sym typeface="Noto Sans"/>
              </a:rPr>
              <a:t>Mức độ vận động </a:t>
            </a:r>
            <a:r>
              <a:rPr lang="en-US" b="true" sz="2400">
                <a:solidFill>
                  <a:srgbClr val="000000"/>
                </a:solidFill>
                <a:latin typeface="Noto Sans Bold"/>
                <a:ea typeface="Noto Sans Bold"/>
                <a:cs typeface="Noto Sans Bold"/>
                <a:sym typeface="Noto Sans Bold"/>
              </a:rPr>
              <a:t>trung bình</a:t>
            </a:r>
            <a:r>
              <a:rPr lang="en-US" sz="2400">
                <a:solidFill>
                  <a:srgbClr val="000000"/>
                </a:solidFill>
                <a:latin typeface="Noto Sans"/>
                <a:ea typeface="Noto Sans"/>
                <a:cs typeface="Noto Sans"/>
                <a:sym typeface="Noto Sans"/>
              </a:rPr>
              <a:t> khoảng </a:t>
            </a:r>
            <a:r>
              <a:rPr lang="en-US" b="true" sz="2400">
                <a:solidFill>
                  <a:srgbClr val="000000"/>
                </a:solidFill>
                <a:latin typeface="Noto Sans Bold"/>
                <a:ea typeface="Noto Sans Bold"/>
                <a:cs typeface="Noto Sans Bold"/>
                <a:sym typeface="Noto Sans Bold"/>
              </a:rPr>
              <a:t>60 phút/ngày</a:t>
            </a:r>
            <a:r>
              <a:rPr lang="en-US" sz="2400">
                <a:solidFill>
                  <a:srgbClr val="000000"/>
                </a:solidFill>
                <a:latin typeface="Noto Sans"/>
                <a:ea typeface="Noto Sans"/>
                <a:cs typeface="Noto Sans"/>
                <a:sym typeface="Noto Sans"/>
              </a:rPr>
              <a:t>. Đây là một tập mẫu có lối sống </a:t>
            </a:r>
            <a:r>
              <a:rPr lang="en-US" b="true" sz="2400">
                <a:solidFill>
                  <a:srgbClr val="000000"/>
                </a:solidFill>
                <a:latin typeface="Noto Sans Bold"/>
                <a:ea typeface="Noto Sans Bold"/>
                <a:cs typeface="Noto Sans Bold"/>
                <a:sym typeface="Noto Sans Bold"/>
              </a:rPr>
              <a:t>khá năng động</a:t>
            </a:r>
            <a:r>
              <a:rPr lang="en-US" sz="2400">
                <a:solidFill>
                  <a:srgbClr val="000000"/>
                </a:solidFill>
                <a:latin typeface="Noto Sans"/>
                <a:ea typeface="Noto Sans"/>
                <a:cs typeface="Noto Sans"/>
                <a:sym typeface="Noto Sans"/>
              </a:rPr>
              <a:t>, không bị thụ động quá mức.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30556" y="8212150"/>
            <a:ext cx="7735476" cy="4631616"/>
          </a:xfrm>
          <a:custGeom>
            <a:avLst/>
            <a:gdLst/>
            <a:ahLst/>
            <a:cxnLst/>
            <a:rect r="r" b="b" t="t" l="l"/>
            <a:pathLst>
              <a:path h="4631616" w="7735476">
                <a:moveTo>
                  <a:pt x="0" y="0"/>
                </a:moveTo>
                <a:lnTo>
                  <a:pt x="7735476" y="0"/>
                </a:lnTo>
                <a:lnTo>
                  <a:pt x="7735476"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1203191" y="1864718"/>
            <a:ext cx="6962432" cy="4530141"/>
          </a:xfrm>
          <a:custGeom>
            <a:avLst/>
            <a:gdLst/>
            <a:ahLst/>
            <a:cxnLst/>
            <a:rect r="r" b="b" t="t" l="l"/>
            <a:pathLst>
              <a:path h="4530141" w="6962432">
                <a:moveTo>
                  <a:pt x="0" y="0"/>
                </a:moveTo>
                <a:lnTo>
                  <a:pt x="6962433" y="0"/>
                </a:lnTo>
                <a:lnTo>
                  <a:pt x="6962433" y="4530142"/>
                </a:lnTo>
                <a:lnTo>
                  <a:pt x="0" y="4530142"/>
                </a:lnTo>
                <a:lnTo>
                  <a:pt x="0" y="0"/>
                </a:lnTo>
                <a:close/>
              </a:path>
            </a:pathLst>
          </a:custGeom>
          <a:blipFill>
            <a:blip r:embed="rId4"/>
            <a:stretch>
              <a:fillRect l="0" t="0" r="0" b="0"/>
            </a:stretch>
          </a:blipFill>
        </p:spPr>
      </p:sp>
      <p:sp>
        <p:nvSpPr>
          <p:cNvPr name="Freeform 5" id="5"/>
          <p:cNvSpPr/>
          <p:nvPr/>
        </p:nvSpPr>
        <p:spPr>
          <a:xfrm flipH="false" flipV="false" rot="0">
            <a:off x="10048453" y="5694334"/>
            <a:ext cx="6833173" cy="4298758"/>
          </a:xfrm>
          <a:custGeom>
            <a:avLst/>
            <a:gdLst/>
            <a:ahLst/>
            <a:cxnLst/>
            <a:rect r="r" b="b" t="t" l="l"/>
            <a:pathLst>
              <a:path h="4298758" w="6833173">
                <a:moveTo>
                  <a:pt x="0" y="0"/>
                </a:moveTo>
                <a:lnTo>
                  <a:pt x="6833173" y="0"/>
                </a:lnTo>
                <a:lnTo>
                  <a:pt x="6833173" y="4298758"/>
                </a:lnTo>
                <a:lnTo>
                  <a:pt x="0" y="4298758"/>
                </a:lnTo>
                <a:lnTo>
                  <a:pt x="0" y="0"/>
                </a:lnTo>
                <a:close/>
              </a:path>
            </a:pathLst>
          </a:custGeom>
          <a:blipFill>
            <a:blip r:embed="rId5"/>
            <a:stretch>
              <a:fillRect l="0" t="0" r="0" b="0"/>
            </a:stretch>
          </a:blipFill>
        </p:spPr>
      </p:sp>
      <p:sp>
        <p:nvSpPr>
          <p:cNvPr name="TextBox 6" id="6"/>
          <p:cNvSpPr txBox="true"/>
          <p:nvPr/>
        </p:nvSpPr>
        <p:spPr>
          <a:xfrm rot="0">
            <a:off x="9017522" y="1826618"/>
            <a:ext cx="8105863" cy="3405274"/>
          </a:xfrm>
          <a:prstGeom prst="rect">
            <a:avLst/>
          </a:prstGeom>
        </p:spPr>
        <p:txBody>
          <a:bodyPr anchor="t" rtlCol="false" tIns="0" lIns="0" bIns="0" rIns="0">
            <a:spAutoFit/>
          </a:bodyPr>
          <a:lstStyle/>
          <a:p>
            <a:pPr algn="l" marL="525518" indent="-262759" lvl="1">
              <a:lnSpc>
                <a:spcPts val="3407"/>
              </a:lnSpc>
              <a:buFont typeface="Arial"/>
              <a:buChar char="•"/>
            </a:pPr>
            <a:r>
              <a:rPr lang="en-US" sz="2434" spc="121">
                <a:solidFill>
                  <a:srgbClr val="343434"/>
                </a:solidFill>
                <a:latin typeface="Noto Sans"/>
                <a:ea typeface="Noto Sans"/>
                <a:cs typeface="Noto Sans"/>
                <a:sym typeface="Noto Sans"/>
              </a:rPr>
              <a:t>Chủ yếu tập trung trong khoảng</a:t>
            </a:r>
            <a:r>
              <a:rPr lang="en-US" b="true" sz="2434" spc="121">
                <a:solidFill>
                  <a:srgbClr val="343434"/>
                </a:solidFill>
                <a:latin typeface="Noto Sans Bold"/>
                <a:ea typeface="Noto Sans Bold"/>
                <a:cs typeface="Noto Sans Bold"/>
                <a:sym typeface="Noto Sans Bold"/>
              </a:rPr>
              <a:t> 80–85 mmHg</a:t>
            </a:r>
            <a:r>
              <a:rPr lang="en-US" sz="2434" spc="121">
                <a:solidFill>
                  <a:srgbClr val="343434"/>
                </a:solidFill>
                <a:latin typeface="Noto Sans"/>
                <a:ea typeface="Noto Sans"/>
                <a:cs typeface="Noto Sans"/>
                <a:sym typeface="Noto Sans"/>
              </a:rPr>
              <a:t>.</a:t>
            </a:r>
          </a:p>
          <a:p>
            <a:pPr algn="l">
              <a:lnSpc>
                <a:spcPts val="3407"/>
              </a:lnSpc>
            </a:pPr>
          </a:p>
          <a:p>
            <a:pPr algn="l" marL="525518" indent="-262759" lvl="1">
              <a:lnSpc>
                <a:spcPts val="3407"/>
              </a:lnSpc>
              <a:buFont typeface="Arial"/>
              <a:buChar char="•"/>
            </a:pPr>
            <a:r>
              <a:rPr lang="en-US" sz="2434" spc="121">
                <a:solidFill>
                  <a:srgbClr val="343434"/>
                </a:solidFill>
                <a:latin typeface="Noto Sans"/>
                <a:ea typeface="Noto Sans"/>
                <a:cs typeface="Noto Sans"/>
                <a:sym typeface="Noto Sans"/>
              </a:rPr>
              <a:t>Mộ</a:t>
            </a:r>
            <a:r>
              <a:rPr lang="en-US" sz="2434" spc="121">
                <a:solidFill>
                  <a:srgbClr val="343434"/>
                </a:solidFill>
                <a:latin typeface="Noto Sans"/>
                <a:ea typeface="Noto Sans"/>
                <a:cs typeface="Noto Sans"/>
                <a:sym typeface="Noto Sans"/>
              </a:rPr>
              <a:t>t số cá nhân có</a:t>
            </a:r>
            <a:r>
              <a:rPr lang="en-US" sz="2434" spc="121">
                <a:solidFill>
                  <a:srgbClr val="343434"/>
                </a:solidFill>
                <a:latin typeface="Noto Sans"/>
                <a:ea typeface="Noto Sans"/>
                <a:cs typeface="Noto Sans"/>
                <a:sym typeface="Noto Sans"/>
              </a:rPr>
              <a:t> </a:t>
            </a:r>
            <a:r>
              <a:rPr lang="en-US" b="true" sz="2434" spc="121">
                <a:solidFill>
                  <a:srgbClr val="343434"/>
                </a:solidFill>
                <a:latin typeface="Noto Sans Bold"/>
                <a:ea typeface="Noto Sans Bold"/>
                <a:cs typeface="Noto Sans Bold"/>
                <a:sym typeface="Noto Sans Bold"/>
              </a:rPr>
              <a:t>huyết áp tâm trương trên 90 mmHg</a:t>
            </a:r>
            <a:r>
              <a:rPr lang="en-US" sz="2434" spc="121">
                <a:solidFill>
                  <a:srgbClr val="343434"/>
                </a:solidFill>
                <a:latin typeface="Noto Sans"/>
                <a:ea typeface="Noto Sans"/>
                <a:cs typeface="Noto Sans"/>
                <a:sym typeface="Noto Sans"/>
              </a:rPr>
              <a:t>, cho thấy nguy cơ cao về tim mạch.</a:t>
            </a:r>
          </a:p>
          <a:p>
            <a:pPr algn="l">
              <a:lnSpc>
                <a:spcPts val="3407"/>
              </a:lnSpc>
            </a:pPr>
          </a:p>
          <a:p>
            <a:pPr algn="l" marL="525518" indent="-262759" lvl="1">
              <a:lnSpc>
                <a:spcPts val="3407"/>
              </a:lnSpc>
              <a:buFont typeface="Arial"/>
              <a:buChar char="•"/>
            </a:pPr>
            <a:r>
              <a:rPr lang="en-US" sz="2434" spc="121">
                <a:solidFill>
                  <a:srgbClr val="343434"/>
                </a:solidFill>
                <a:latin typeface="Noto Sans"/>
                <a:ea typeface="Noto Sans"/>
                <a:cs typeface="Noto Sans"/>
                <a:sym typeface="Noto Sans"/>
              </a:rPr>
              <a:t>Phân bố </a:t>
            </a:r>
            <a:r>
              <a:rPr lang="en-US" b="true" sz="2434" spc="121">
                <a:solidFill>
                  <a:srgbClr val="343434"/>
                </a:solidFill>
                <a:latin typeface="Noto Sans Bold"/>
                <a:ea typeface="Noto Sans Bold"/>
                <a:cs typeface="Noto Sans Bold"/>
                <a:sym typeface="Noto Sans Bold"/>
              </a:rPr>
              <a:t>lệch phải</a:t>
            </a:r>
            <a:r>
              <a:rPr lang="en-US" sz="2434" spc="121">
                <a:solidFill>
                  <a:srgbClr val="343434"/>
                </a:solidFill>
                <a:latin typeface="Noto Sans"/>
                <a:ea typeface="Noto Sans"/>
                <a:cs typeface="Noto Sans"/>
                <a:sym typeface="Noto Sans"/>
              </a:rPr>
              <a:t> nhẹ → tồn tại nhóm có huyết áp cao hơn mức bình thường.</a:t>
            </a:r>
          </a:p>
          <a:p>
            <a:pPr algn="l">
              <a:lnSpc>
                <a:spcPts val="3407"/>
              </a:lnSpc>
            </a:pPr>
          </a:p>
        </p:txBody>
      </p:sp>
      <p:sp>
        <p:nvSpPr>
          <p:cNvPr name="TextBox 7" id="7"/>
          <p:cNvSpPr txBox="true"/>
          <p:nvPr/>
        </p:nvSpPr>
        <p:spPr>
          <a:xfrm rot="0">
            <a:off x="505587" y="7198945"/>
            <a:ext cx="7660037" cy="2548024"/>
          </a:xfrm>
          <a:prstGeom prst="rect">
            <a:avLst/>
          </a:prstGeom>
        </p:spPr>
        <p:txBody>
          <a:bodyPr anchor="t" rtlCol="false" tIns="0" lIns="0" bIns="0" rIns="0">
            <a:spAutoFit/>
          </a:bodyPr>
          <a:lstStyle/>
          <a:p>
            <a:pPr algn="l" marL="525518" indent="-262759" lvl="1">
              <a:lnSpc>
                <a:spcPts val="3407"/>
              </a:lnSpc>
              <a:buFont typeface="Arial"/>
              <a:buChar char="•"/>
            </a:pPr>
            <a:r>
              <a:rPr lang="en-US" sz="2434" spc="121">
                <a:solidFill>
                  <a:srgbClr val="343434"/>
                </a:solidFill>
                <a:latin typeface="Noto Sans"/>
                <a:ea typeface="Noto Sans"/>
                <a:cs typeface="Noto Sans"/>
                <a:sym typeface="Noto Sans"/>
              </a:rPr>
              <a:t>Phần lớn nằm trong </a:t>
            </a:r>
            <a:r>
              <a:rPr lang="en-US" b="true" sz="2434" spc="121">
                <a:solidFill>
                  <a:srgbClr val="343434"/>
                </a:solidFill>
                <a:latin typeface="Noto Sans Bold"/>
                <a:ea typeface="Noto Sans Bold"/>
                <a:cs typeface="Noto Sans Bold"/>
                <a:sym typeface="Noto Sans Bold"/>
              </a:rPr>
              <a:t>khoảng 120–135 mmHg.</a:t>
            </a:r>
          </a:p>
          <a:p>
            <a:pPr algn="l">
              <a:lnSpc>
                <a:spcPts val="3407"/>
              </a:lnSpc>
            </a:pPr>
          </a:p>
          <a:p>
            <a:pPr algn="l" marL="525518" indent="-262759" lvl="1">
              <a:lnSpc>
                <a:spcPts val="3407"/>
              </a:lnSpc>
              <a:buFont typeface="Arial"/>
              <a:buChar char="•"/>
            </a:pPr>
            <a:r>
              <a:rPr lang="en-US" sz="2434" spc="121">
                <a:solidFill>
                  <a:srgbClr val="343434"/>
                </a:solidFill>
                <a:latin typeface="Noto Sans"/>
                <a:ea typeface="Noto Sans"/>
                <a:cs typeface="Noto Sans"/>
                <a:sym typeface="Noto Sans"/>
              </a:rPr>
              <a:t>Xuấ</a:t>
            </a:r>
            <a:r>
              <a:rPr lang="en-US" sz="2434" spc="121">
                <a:solidFill>
                  <a:srgbClr val="343434"/>
                </a:solidFill>
                <a:latin typeface="Noto Sans"/>
                <a:ea typeface="Noto Sans"/>
                <a:cs typeface="Noto Sans"/>
                <a:sym typeface="Noto Sans"/>
              </a:rPr>
              <a:t>t hiện nhóm có</a:t>
            </a:r>
            <a:r>
              <a:rPr lang="en-US" b="true" sz="2434" spc="121">
                <a:solidFill>
                  <a:srgbClr val="343434"/>
                </a:solidFill>
                <a:latin typeface="Noto Sans Bold"/>
                <a:ea typeface="Noto Sans Bold"/>
                <a:cs typeface="Noto Sans Bold"/>
                <a:sym typeface="Noto Sans Bold"/>
              </a:rPr>
              <a:t> huyết áp tâm thu ≥ 140 mmHg</a:t>
            </a:r>
            <a:r>
              <a:rPr lang="en-US" sz="2434" spc="121">
                <a:solidFill>
                  <a:srgbClr val="343434"/>
                </a:solidFill>
                <a:latin typeface="Noto Sans"/>
                <a:ea typeface="Noto Sans"/>
                <a:cs typeface="Noto Sans"/>
                <a:sym typeface="Noto Sans"/>
              </a:rPr>
              <a:t>, dấu hiệu </a:t>
            </a:r>
            <a:r>
              <a:rPr lang="en-US" b="true" sz="2434" spc="121">
                <a:solidFill>
                  <a:srgbClr val="343434"/>
                </a:solidFill>
                <a:latin typeface="Noto Sans Bold"/>
                <a:ea typeface="Noto Sans Bold"/>
                <a:cs typeface="Noto Sans Bold"/>
                <a:sym typeface="Noto Sans Bold"/>
              </a:rPr>
              <a:t>tiền tăng huyết áp/tăng huyết áp</a:t>
            </a:r>
            <a:r>
              <a:rPr lang="en-US" sz="2434" spc="121">
                <a:solidFill>
                  <a:srgbClr val="343434"/>
                </a:solidFill>
                <a:latin typeface="Noto Sans"/>
                <a:ea typeface="Noto Sans"/>
                <a:cs typeface="Noto Sans"/>
                <a:sym typeface="Noto Sans"/>
              </a:rPr>
              <a:t>.</a:t>
            </a:r>
          </a:p>
        </p:txBody>
      </p:sp>
      <p:grpSp>
        <p:nvGrpSpPr>
          <p:cNvPr name="Group 8" id="8"/>
          <p:cNvGrpSpPr/>
          <p:nvPr/>
        </p:nvGrpSpPr>
        <p:grpSpPr>
          <a:xfrm rot="5400000">
            <a:off x="8236827" y="-8588535"/>
            <a:ext cx="1561390" cy="18540956"/>
            <a:chOff x="0" y="0"/>
            <a:chExt cx="411230" cy="4883215"/>
          </a:xfrm>
        </p:grpSpPr>
        <p:sp>
          <p:nvSpPr>
            <p:cNvPr name="Freeform 9" id="9"/>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0" id="10"/>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4126209" y="207154"/>
            <a:ext cx="8808909" cy="1035304"/>
          </a:xfrm>
          <a:prstGeom prst="rect">
            <a:avLst/>
          </a:prstGeom>
        </p:spPr>
        <p:txBody>
          <a:bodyPr anchor="t" rtlCol="false" tIns="0" lIns="0" bIns="0" rIns="0">
            <a:spAutoFit/>
          </a:bodyPr>
          <a:lstStyle/>
          <a:p>
            <a:pPr algn="l">
              <a:lnSpc>
                <a:spcPts val="7178"/>
              </a:lnSpc>
            </a:pPr>
            <a:r>
              <a:rPr lang="en-US" b="true" sz="7400">
                <a:solidFill>
                  <a:srgbClr val="F2F7FA"/>
                </a:solidFill>
                <a:latin typeface="Telegraf Bold"/>
                <a:ea typeface="Telegraf Bold"/>
                <a:cs typeface="Telegraf Bold"/>
                <a:sym typeface="Telegraf Bold"/>
              </a:rPr>
              <a:t>BLOOD PRESSURE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589910" y="2440911"/>
            <a:ext cx="9556502" cy="6115064"/>
          </a:xfrm>
          <a:custGeom>
            <a:avLst/>
            <a:gdLst/>
            <a:ahLst/>
            <a:cxnLst/>
            <a:rect r="r" b="b" t="t" l="l"/>
            <a:pathLst>
              <a:path h="6115064" w="9556502">
                <a:moveTo>
                  <a:pt x="0" y="0"/>
                </a:moveTo>
                <a:lnTo>
                  <a:pt x="9556501" y="0"/>
                </a:lnTo>
                <a:lnTo>
                  <a:pt x="9556501" y="6115064"/>
                </a:lnTo>
                <a:lnTo>
                  <a:pt x="0" y="6115064"/>
                </a:lnTo>
                <a:lnTo>
                  <a:pt x="0" y="0"/>
                </a:lnTo>
                <a:close/>
              </a:path>
            </a:pathLst>
          </a:custGeom>
          <a:blipFill>
            <a:blip r:embed="rId4"/>
            <a:stretch>
              <a:fillRect l="0" t="0" r="0" b="0"/>
            </a:stretch>
          </a:blipFill>
        </p:spPr>
      </p:sp>
      <p:sp>
        <p:nvSpPr>
          <p:cNvPr name="TextBox 5" id="5"/>
          <p:cNvSpPr txBox="true"/>
          <p:nvPr/>
        </p:nvSpPr>
        <p:spPr>
          <a:xfrm rot="0">
            <a:off x="10366789" y="3357223"/>
            <a:ext cx="7692575" cy="42062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Nhịp tim chủ yếu nằm trong </a:t>
            </a:r>
            <a:r>
              <a:rPr lang="en-US" b="true" sz="2400" spc="120">
                <a:solidFill>
                  <a:srgbClr val="343434"/>
                </a:solidFill>
                <a:latin typeface="Telegraf Bold"/>
                <a:ea typeface="Telegraf Bold"/>
                <a:cs typeface="Telegraf Bold"/>
                <a:sym typeface="Telegraf Bold"/>
              </a:rPr>
              <a:t>khoảng 65–75 BPM</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M</a:t>
            </a:r>
            <a:r>
              <a:rPr lang="en-US" sz="2400" spc="120">
                <a:solidFill>
                  <a:srgbClr val="343434"/>
                </a:solidFill>
                <a:latin typeface="Telegraf"/>
                <a:ea typeface="Telegraf"/>
                <a:cs typeface="Telegraf"/>
                <a:sym typeface="Telegraf"/>
              </a:rPr>
              <a:t>ộ</a:t>
            </a:r>
            <a:r>
              <a:rPr lang="en-US" sz="2400" spc="120">
                <a:solidFill>
                  <a:srgbClr val="343434"/>
                </a:solidFill>
                <a:latin typeface="Telegraf"/>
                <a:ea typeface="Telegraf"/>
                <a:cs typeface="Telegraf"/>
                <a:sym typeface="Telegraf"/>
              </a:rPr>
              <a:t>t nhóm nhỏ có</a:t>
            </a:r>
            <a:r>
              <a:rPr lang="en-US" sz="2400" spc="120">
                <a:solidFill>
                  <a:srgbClr val="343434"/>
                </a:solidFill>
                <a:latin typeface="Telegraf"/>
                <a:ea typeface="Telegraf"/>
                <a:cs typeface="Telegraf"/>
                <a:sym typeface="Telegraf"/>
              </a:rPr>
              <a:t> nhịp tim cao (</a:t>
            </a:r>
            <a:r>
              <a:rPr lang="en-US" b="true" sz="2400" spc="120">
                <a:solidFill>
                  <a:srgbClr val="343434"/>
                </a:solidFill>
                <a:latin typeface="Telegraf Bold"/>
                <a:ea typeface="Telegraf Bold"/>
                <a:cs typeface="Telegraf Bold"/>
                <a:sym typeface="Telegraf Bold"/>
              </a:rPr>
              <a:t>&gt;80 BPM</a:t>
            </a:r>
            <a:r>
              <a:rPr lang="en-US" sz="2400" spc="120">
                <a:solidFill>
                  <a:srgbClr val="343434"/>
                </a:solidFill>
                <a:latin typeface="Telegraf"/>
                <a:ea typeface="Telegraf"/>
                <a:cs typeface="Telegraf"/>
                <a:sym typeface="Telegraf"/>
              </a:rPr>
              <a:t>) có tiềm ẩn liên quan đến stress và nguy cơ sức khỏe</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Nhóm </a:t>
            </a:r>
            <a:r>
              <a:rPr lang="en-US" b="true" sz="2400" spc="120">
                <a:solidFill>
                  <a:srgbClr val="343434"/>
                </a:solidFill>
                <a:latin typeface="Telegraf Bold"/>
                <a:ea typeface="Telegraf Bold"/>
                <a:cs typeface="Telegraf Bold"/>
                <a:sym typeface="Telegraf Bold"/>
              </a:rPr>
              <a:t>nhịp tim cao</a:t>
            </a:r>
            <a:r>
              <a:rPr lang="en-US" sz="2400" spc="120">
                <a:solidFill>
                  <a:srgbClr val="343434"/>
                </a:solidFill>
                <a:latin typeface="Telegraf"/>
                <a:ea typeface="Telegraf"/>
                <a:cs typeface="Telegraf"/>
                <a:sym typeface="Telegraf"/>
              </a:rPr>
              <a:t> có thể liên quan đến stress, </a:t>
            </a:r>
            <a:r>
              <a:rPr lang="en-US" b="true" sz="2400" spc="120">
                <a:solidFill>
                  <a:srgbClr val="343434"/>
                </a:solidFill>
                <a:latin typeface="Telegraf Bold"/>
                <a:ea typeface="Telegraf Bold"/>
                <a:cs typeface="Telegraf Bold"/>
                <a:sym typeface="Telegraf Bold"/>
              </a:rPr>
              <a:t>cường độ</a:t>
            </a:r>
            <a:r>
              <a:rPr lang="en-US" sz="2400" spc="120">
                <a:solidFill>
                  <a:srgbClr val="343434"/>
                </a:solidFill>
                <a:latin typeface="Telegraf"/>
                <a:ea typeface="Telegraf"/>
                <a:cs typeface="Telegraf"/>
                <a:sym typeface="Telegraf"/>
              </a:rPr>
              <a:t> hoạt động </a:t>
            </a:r>
            <a:r>
              <a:rPr lang="en-US" b="true" sz="2400" spc="120">
                <a:solidFill>
                  <a:srgbClr val="343434"/>
                </a:solidFill>
                <a:latin typeface="Telegraf Bold"/>
                <a:ea typeface="Telegraf Bold"/>
                <a:cs typeface="Telegraf Bold"/>
                <a:sym typeface="Telegraf Bold"/>
              </a:rPr>
              <a:t>cao</a:t>
            </a:r>
            <a:r>
              <a:rPr lang="en-US" sz="2400" spc="120">
                <a:solidFill>
                  <a:srgbClr val="343434"/>
                </a:solidFill>
                <a:latin typeface="Telegraf"/>
                <a:ea typeface="Telegraf"/>
                <a:cs typeface="Telegraf"/>
                <a:sym typeface="Telegraf"/>
              </a:rPr>
              <a:t> hoặc yếu tố sức khỏe tim mạch, cần được quan tâm</a:t>
            </a:r>
          </a:p>
        </p:txBody>
      </p:sp>
      <p:grpSp>
        <p:nvGrpSpPr>
          <p:cNvPr name="Group 6" id="6"/>
          <p:cNvGrpSpPr/>
          <p:nvPr/>
        </p:nvGrpSpPr>
        <p:grpSpPr>
          <a:xfrm rot="5400000">
            <a:off x="8236827" y="-8588535"/>
            <a:ext cx="1561390" cy="18540956"/>
            <a:chOff x="0" y="0"/>
            <a:chExt cx="411230" cy="4883215"/>
          </a:xfrm>
        </p:grpSpPr>
        <p:sp>
          <p:nvSpPr>
            <p:cNvPr name="Freeform 7" id="7"/>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8" id="8"/>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TextBox 9" id="9"/>
          <p:cNvSpPr txBox="true"/>
          <p:nvPr/>
        </p:nvSpPr>
        <p:spPr>
          <a:xfrm rot="0">
            <a:off x="5851262" y="322258"/>
            <a:ext cx="6332521" cy="1035304"/>
          </a:xfrm>
          <a:prstGeom prst="rect">
            <a:avLst/>
          </a:prstGeom>
        </p:spPr>
        <p:txBody>
          <a:bodyPr anchor="t" rtlCol="false" tIns="0" lIns="0" bIns="0" rIns="0">
            <a:spAutoFit/>
          </a:bodyPr>
          <a:lstStyle/>
          <a:p>
            <a:pPr algn="l">
              <a:lnSpc>
                <a:spcPts val="7178"/>
              </a:lnSpc>
            </a:pPr>
            <a:r>
              <a:rPr lang="en-US" b="true" sz="7400">
                <a:solidFill>
                  <a:srgbClr val="F2F7FA"/>
                </a:solidFill>
                <a:latin typeface="Telegraf Bold"/>
                <a:ea typeface="Telegraf Bold"/>
                <a:cs typeface="Telegraf Bold"/>
                <a:sym typeface="Telegraf Bold"/>
              </a:rPr>
              <a:t>HEART RATE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5400000">
            <a:off x="8236827" y="-8588535"/>
            <a:ext cx="1561390" cy="18540956"/>
            <a:chOff x="0" y="0"/>
            <a:chExt cx="411230" cy="4883215"/>
          </a:xfrm>
        </p:grpSpPr>
        <p:sp>
          <p:nvSpPr>
            <p:cNvPr name="Freeform 5" id="5"/>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10014071" y="2396916"/>
            <a:ext cx="6735215" cy="3771721"/>
          </a:xfrm>
          <a:custGeom>
            <a:avLst/>
            <a:gdLst/>
            <a:ahLst/>
            <a:cxnLst/>
            <a:rect r="r" b="b" t="t" l="l"/>
            <a:pathLst>
              <a:path h="3771721" w="6735215">
                <a:moveTo>
                  <a:pt x="0" y="0"/>
                </a:moveTo>
                <a:lnTo>
                  <a:pt x="6735215" y="0"/>
                </a:lnTo>
                <a:lnTo>
                  <a:pt x="6735215" y="3771721"/>
                </a:lnTo>
                <a:lnTo>
                  <a:pt x="0" y="3771721"/>
                </a:lnTo>
                <a:lnTo>
                  <a:pt x="0" y="0"/>
                </a:lnTo>
                <a:close/>
              </a:path>
            </a:pathLst>
          </a:custGeom>
          <a:blipFill>
            <a:blip r:embed="rId4"/>
            <a:stretch>
              <a:fillRect l="0" t="0" r="0" b="0"/>
            </a:stretch>
          </a:blipFill>
        </p:spPr>
      </p:sp>
      <p:sp>
        <p:nvSpPr>
          <p:cNvPr name="Freeform 8" id="8"/>
          <p:cNvSpPr/>
          <p:nvPr/>
        </p:nvSpPr>
        <p:spPr>
          <a:xfrm flipH="false" flipV="false" rot="0">
            <a:off x="1814426" y="6695130"/>
            <a:ext cx="6246193" cy="3091865"/>
          </a:xfrm>
          <a:custGeom>
            <a:avLst/>
            <a:gdLst/>
            <a:ahLst/>
            <a:cxnLst/>
            <a:rect r="r" b="b" t="t" l="l"/>
            <a:pathLst>
              <a:path h="3091865" w="6246193">
                <a:moveTo>
                  <a:pt x="0" y="0"/>
                </a:moveTo>
                <a:lnTo>
                  <a:pt x="6246193" y="0"/>
                </a:lnTo>
                <a:lnTo>
                  <a:pt x="6246193" y="3091865"/>
                </a:lnTo>
                <a:lnTo>
                  <a:pt x="0" y="3091865"/>
                </a:lnTo>
                <a:lnTo>
                  <a:pt x="0" y="0"/>
                </a:lnTo>
                <a:close/>
              </a:path>
            </a:pathLst>
          </a:custGeom>
          <a:blipFill>
            <a:blip r:embed="rId5"/>
            <a:stretch>
              <a:fillRect l="0" t="0" r="0" b="0"/>
            </a:stretch>
          </a:blipFill>
        </p:spPr>
      </p:sp>
      <p:sp>
        <p:nvSpPr>
          <p:cNvPr name="TextBox 9" id="9"/>
          <p:cNvSpPr txBox="true"/>
          <p:nvPr/>
        </p:nvSpPr>
        <p:spPr>
          <a:xfrm rot="0">
            <a:off x="9869057" y="7185724"/>
            <a:ext cx="7025243" cy="2072576"/>
          </a:xfrm>
          <a:prstGeom prst="rect">
            <a:avLst/>
          </a:prstGeom>
        </p:spPr>
        <p:txBody>
          <a:bodyPr anchor="t" rtlCol="false" tIns="0" lIns="0" bIns="0" rIns="0">
            <a:spAutoFit/>
          </a:bodyPr>
          <a:lstStyle/>
          <a:p>
            <a:pPr algn="l" marL="518707" indent="-259354" lvl="1">
              <a:lnSpc>
                <a:spcPts val="3363"/>
              </a:lnSpc>
              <a:buFont typeface="Arial"/>
              <a:buChar char="•"/>
            </a:pPr>
            <a:r>
              <a:rPr lang="en-US" sz="2402" spc="120">
                <a:solidFill>
                  <a:srgbClr val="343434"/>
                </a:solidFill>
                <a:latin typeface="Noto Sans"/>
                <a:ea typeface="Noto Sans"/>
                <a:cs typeface="Noto Sans"/>
                <a:sym typeface="Noto Sans"/>
              </a:rPr>
              <a:t>Mẫu dữ liệu </a:t>
            </a:r>
            <a:r>
              <a:rPr lang="en-US" b="true" sz="2402" spc="120">
                <a:solidFill>
                  <a:srgbClr val="343434"/>
                </a:solidFill>
                <a:latin typeface="Noto Sans Bold"/>
                <a:ea typeface="Noto Sans Bold"/>
                <a:cs typeface="Noto Sans Bold"/>
                <a:sym typeface="Noto Sans Bold"/>
              </a:rPr>
              <a:t>tập trung</a:t>
            </a:r>
            <a:r>
              <a:rPr lang="en-US" sz="2402" spc="120">
                <a:solidFill>
                  <a:srgbClr val="343434"/>
                </a:solidFill>
                <a:latin typeface="Noto Sans"/>
                <a:ea typeface="Noto Sans"/>
                <a:cs typeface="Noto Sans"/>
                <a:sym typeface="Noto Sans"/>
              </a:rPr>
              <a:t> chủ yếu vào các</a:t>
            </a:r>
            <a:r>
              <a:rPr lang="en-US" sz="2402" spc="120">
                <a:solidFill>
                  <a:srgbClr val="343434"/>
                </a:solidFill>
                <a:latin typeface="Noto Sans"/>
                <a:ea typeface="Noto Sans"/>
                <a:cs typeface="Noto Sans"/>
                <a:sym typeface="Noto Sans"/>
              </a:rPr>
              <a:t> nhóm ngành c</a:t>
            </a:r>
            <a:r>
              <a:rPr lang="en-US" sz="2402" spc="120">
                <a:solidFill>
                  <a:srgbClr val="343434"/>
                </a:solidFill>
                <a:latin typeface="Noto Sans"/>
                <a:ea typeface="Noto Sans"/>
                <a:cs typeface="Noto Sans"/>
                <a:sym typeface="Noto Sans"/>
              </a:rPr>
              <a:t>huyên gia và dịch vụ cường độ cao </a:t>
            </a:r>
          </a:p>
          <a:p>
            <a:pPr algn="l" marL="518707" indent="-259354" lvl="1">
              <a:lnSpc>
                <a:spcPts val="3363"/>
              </a:lnSpc>
              <a:buFont typeface="Arial"/>
              <a:buChar char="•"/>
            </a:pPr>
            <a:r>
              <a:rPr lang="en-US" sz="2402" spc="120">
                <a:solidFill>
                  <a:srgbClr val="343434"/>
                </a:solidFill>
                <a:latin typeface="Noto Sans"/>
                <a:ea typeface="Noto Sans"/>
                <a:cs typeface="Noto Sans"/>
                <a:sym typeface="Noto Sans"/>
              </a:rPr>
              <a:t>Nhóm Y tá và Bác sĩ chiếm </a:t>
            </a:r>
            <a:r>
              <a:rPr lang="en-US" b="true" sz="2402" spc="120">
                <a:solidFill>
                  <a:srgbClr val="343434"/>
                </a:solidFill>
                <a:latin typeface="Noto Sans Bold"/>
                <a:ea typeface="Noto Sans Bold"/>
                <a:cs typeface="Noto Sans Bold"/>
                <a:sym typeface="Noto Sans Bold"/>
              </a:rPr>
              <a:t>tỷ trọng lớn nhất</a:t>
            </a:r>
          </a:p>
        </p:txBody>
      </p:sp>
      <p:sp>
        <p:nvSpPr>
          <p:cNvPr name="TextBox 10" id="10"/>
          <p:cNvSpPr txBox="true"/>
          <p:nvPr/>
        </p:nvSpPr>
        <p:spPr>
          <a:xfrm rot="0">
            <a:off x="5851262" y="322258"/>
            <a:ext cx="6910437" cy="1035304"/>
          </a:xfrm>
          <a:prstGeom prst="rect">
            <a:avLst/>
          </a:prstGeom>
        </p:spPr>
        <p:txBody>
          <a:bodyPr anchor="t" rtlCol="false" tIns="0" lIns="0" bIns="0" rIns="0">
            <a:spAutoFit/>
          </a:bodyPr>
          <a:lstStyle/>
          <a:p>
            <a:pPr algn="l">
              <a:lnSpc>
                <a:spcPts val="7178"/>
              </a:lnSpc>
            </a:pPr>
            <a:r>
              <a:rPr lang="en-US" sz="7400" b="true">
                <a:solidFill>
                  <a:srgbClr val="F2F7FA"/>
                </a:solidFill>
                <a:latin typeface="Telegraf Bold"/>
                <a:ea typeface="Telegraf Bold"/>
                <a:cs typeface="Telegraf Bold"/>
                <a:sym typeface="Telegraf Bold"/>
              </a:rPr>
              <a:t>OCCUPATION</a:t>
            </a:r>
          </a:p>
        </p:txBody>
      </p:sp>
      <p:sp>
        <p:nvSpPr>
          <p:cNvPr name="TextBox 11" id="11"/>
          <p:cNvSpPr txBox="true"/>
          <p:nvPr/>
        </p:nvSpPr>
        <p:spPr>
          <a:xfrm rot="0">
            <a:off x="172734" y="1741467"/>
            <a:ext cx="8484565" cy="46253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Telegraf Bold"/>
                <a:ea typeface="Telegraf Bold"/>
                <a:cs typeface="Telegraf Bold"/>
                <a:sym typeface="Telegraf Bold"/>
              </a:rPr>
              <a:t>Healthcare (Y tế):</a:t>
            </a:r>
            <a:r>
              <a:rPr lang="en-US" sz="2400">
                <a:solidFill>
                  <a:srgbClr val="000000"/>
                </a:solidFill>
                <a:latin typeface="Telegraf"/>
                <a:ea typeface="Telegraf"/>
                <a:cs typeface="Telegraf"/>
                <a:sym typeface="Telegraf"/>
              </a:rPr>
              <a:t> Nhóm có </a:t>
            </a:r>
            <a:r>
              <a:rPr lang="en-US" b="true" sz="2400">
                <a:solidFill>
                  <a:srgbClr val="000000"/>
                </a:solidFill>
                <a:latin typeface="Telegraf Bold"/>
                <a:ea typeface="Telegraf Bold"/>
                <a:cs typeface="Telegraf Bold"/>
                <a:sym typeface="Telegraf Bold"/>
              </a:rPr>
              <a:t>tỷ lệ Sleep Apnea</a:t>
            </a:r>
            <a:r>
              <a:rPr lang="en-US" sz="2400">
                <a:solidFill>
                  <a:srgbClr val="000000"/>
                </a:solidFill>
                <a:latin typeface="Telegraf"/>
                <a:ea typeface="Telegraf"/>
                <a:cs typeface="Telegraf"/>
                <a:sym typeface="Telegraf"/>
              </a:rPr>
              <a:t> (Ngưng thở khi ngủ) </a:t>
            </a:r>
            <a:r>
              <a:rPr lang="en-US" b="true" sz="2400">
                <a:solidFill>
                  <a:srgbClr val="000000"/>
                </a:solidFill>
                <a:latin typeface="Telegraf Bold"/>
                <a:ea typeface="Telegraf Bold"/>
                <a:cs typeface="Telegraf Bold"/>
                <a:sym typeface="Telegraf Bold"/>
              </a:rPr>
              <a:t>cao nhấ</a:t>
            </a:r>
            <a:r>
              <a:rPr lang="en-US" sz="2400">
                <a:solidFill>
                  <a:srgbClr val="000000"/>
                </a:solidFill>
                <a:latin typeface="Telegraf"/>
                <a:ea typeface="Telegraf"/>
                <a:cs typeface="Telegraf"/>
                <a:sym typeface="Telegraf"/>
              </a:rPr>
              <a:t>t, cho thấy áp lực công việc lớn ảnh hưởng đến hô hấp và giấc ngủ.</a:t>
            </a:r>
          </a:p>
          <a:p>
            <a:pPr algn="l" marL="518160" indent="-259080" lvl="1">
              <a:lnSpc>
                <a:spcPts val="3359"/>
              </a:lnSpc>
              <a:buFont typeface="Arial"/>
              <a:buChar char="•"/>
            </a:pPr>
            <a:r>
              <a:rPr lang="en-US" b="true" sz="2400">
                <a:solidFill>
                  <a:srgbClr val="000000"/>
                </a:solidFill>
                <a:latin typeface="Telegraf Bold"/>
                <a:ea typeface="Telegraf Bold"/>
                <a:cs typeface="Telegraf Bold"/>
                <a:sym typeface="Telegraf Bold"/>
              </a:rPr>
              <a:t>Professional_Office (Văn phòng):</a:t>
            </a:r>
            <a:r>
              <a:rPr lang="en-US" sz="2400">
                <a:solidFill>
                  <a:srgbClr val="000000"/>
                </a:solidFill>
                <a:latin typeface="Telegraf"/>
                <a:ea typeface="Telegraf"/>
                <a:cs typeface="Telegraf"/>
                <a:sym typeface="Telegraf"/>
              </a:rPr>
              <a:t> Đa số có sức khỏe giấc ngủ tốt (None), tuy nhiên vẫn xuất hiện tình trạng </a:t>
            </a:r>
            <a:r>
              <a:rPr lang="en-US" b="true" sz="2400">
                <a:solidFill>
                  <a:srgbClr val="000000"/>
                </a:solidFill>
                <a:latin typeface="Telegraf Bold"/>
                <a:ea typeface="Telegraf Bold"/>
                <a:cs typeface="Telegraf Bold"/>
                <a:sym typeface="Telegraf Bold"/>
              </a:rPr>
              <a:t>Insomnia (Mất ngủ)</a:t>
            </a:r>
            <a:r>
              <a:rPr lang="en-US" sz="2400">
                <a:solidFill>
                  <a:srgbClr val="000000"/>
                </a:solidFill>
                <a:latin typeface="Telegraf"/>
                <a:ea typeface="Telegraf"/>
                <a:cs typeface="Telegraf"/>
                <a:sym typeface="Telegraf"/>
              </a:rPr>
              <a:t> do căng thẳng trí óc.</a:t>
            </a:r>
          </a:p>
          <a:p>
            <a:pPr algn="l" marL="518160" indent="-259080" lvl="1">
              <a:lnSpc>
                <a:spcPts val="3359"/>
              </a:lnSpc>
              <a:buFont typeface="Arial"/>
              <a:buChar char="•"/>
            </a:pPr>
            <a:r>
              <a:rPr lang="en-US" b="true" sz="2400">
                <a:solidFill>
                  <a:srgbClr val="000000"/>
                </a:solidFill>
                <a:latin typeface="Telegraf Bold"/>
                <a:ea typeface="Telegraf Bold"/>
                <a:cs typeface="Telegraf Bold"/>
                <a:sym typeface="Telegraf Bold"/>
              </a:rPr>
              <a:t>Sales (Bán hàng): </a:t>
            </a:r>
            <a:r>
              <a:rPr lang="en-US" sz="2400">
                <a:solidFill>
                  <a:srgbClr val="000000"/>
                </a:solidFill>
                <a:latin typeface="Telegraf"/>
                <a:ea typeface="Telegraf"/>
                <a:cs typeface="Telegraf"/>
                <a:sym typeface="Telegraf"/>
              </a:rPr>
              <a:t>Tỷ lệ </a:t>
            </a:r>
            <a:r>
              <a:rPr lang="en-US" b="true" sz="2400">
                <a:solidFill>
                  <a:srgbClr val="000000"/>
                </a:solidFill>
                <a:latin typeface="Telegraf Bold"/>
                <a:ea typeface="Telegraf Bold"/>
                <a:cs typeface="Telegraf Bold"/>
                <a:sym typeface="Telegraf Bold"/>
              </a:rPr>
              <a:t>mắc Insomnia </a:t>
            </a:r>
            <a:r>
              <a:rPr lang="en-US" sz="2400">
                <a:solidFill>
                  <a:srgbClr val="000000"/>
                </a:solidFill>
                <a:latin typeface="Telegraf"/>
                <a:ea typeface="Telegraf"/>
                <a:cs typeface="Telegraf"/>
                <a:sym typeface="Telegraf"/>
              </a:rPr>
              <a:t>chiếm đa số trong nhóm, là ngành có rủi ro cao nhất về mất ngủ.</a:t>
            </a:r>
          </a:p>
          <a:p>
            <a:pPr algn="l" marL="518160" indent="-259080" lvl="1">
              <a:lnSpc>
                <a:spcPts val="3359"/>
              </a:lnSpc>
              <a:buFont typeface="Arial"/>
              <a:buChar char="•"/>
            </a:pPr>
            <a:r>
              <a:rPr lang="en-US" b="true" sz="2400">
                <a:solidFill>
                  <a:srgbClr val="000000"/>
                </a:solidFill>
                <a:latin typeface="Telegraf Bold"/>
                <a:ea typeface="Telegraf Bold"/>
                <a:cs typeface="Telegraf Bold"/>
                <a:sym typeface="Telegraf Bold"/>
              </a:rPr>
              <a:t>Academic_Science (Giáo dục/Khoa học):</a:t>
            </a:r>
            <a:r>
              <a:rPr lang="en-US" sz="2400">
                <a:solidFill>
                  <a:srgbClr val="000000"/>
                </a:solidFill>
                <a:latin typeface="Telegraf"/>
                <a:ea typeface="Telegraf"/>
                <a:cs typeface="Telegraf"/>
                <a:sym typeface="Telegraf"/>
              </a:rPr>
              <a:t> Nhóm </a:t>
            </a:r>
            <a:r>
              <a:rPr lang="en-US" b="true" sz="2400">
                <a:solidFill>
                  <a:srgbClr val="000000"/>
                </a:solidFill>
                <a:latin typeface="Telegraf Bold"/>
                <a:ea typeface="Telegraf Bold"/>
                <a:cs typeface="Telegraf Bold"/>
                <a:sym typeface="Telegraf Bold"/>
              </a:rPr>
              <a:t>ổn định </a:t>
            </a:r>
            <a:r>
              <a:rPr lang="en-US" sz="2400">
                <a:solidFill>
                  <a:srgbClr val="000000"/>
                </a:solidFill>
                <a:latin typeface="Telegraf"/>
                <a:ea typeface="Telegraf"/>
                <a:cs typeface="Telegraf"/>
                <a:sym typeface="Telegraf"/>
              </a:rPr>
              <a:t>nhất, phần lớn không gặp các vấn đề về rối loạn giấc ngủ.</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TextBox 4" id="4"/>
          <p:cNvSpPr txBox="true"/>
          <p:nvPr/>
        </p:nvSpPr>
        <p:spPr>
          <a:xfrm rot="0">
            <a:off x="12114668" y="6830598"/>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05</a:t>
            </a:r>
          </a:p>
        </p:txBody>
      </p:sp>
      <p:sp>
        <p:nvSpPr>
          <p:cNvPr name="TextBox 5" id="5"/>
          <p:cNvSpPr txBox="true"/>
          <p:nvPr/>
        </p:nvSpPr>
        <p:spPr>
          <a:xfrm rot="0">
            <a:off x="3558294" y="6363873"/>
            <a:ext cx="14840209" cy="3669665"/>
          </a:xfrm>
          <a:prstGeom prst="rect">
            <a:avLst/>
          </a:prstGeom>
        </p:spPr>
        <p:txBody>
          <a:bodyPr anchor="t" rtlCol="false" tIns="0" lIns="0" bIns="0" rIns="0">
            <a:spAutoFit/>
          </a:bodyPr>
          <a:lstStyle/>
          <a:p>
            <a:pPr algn="l" marL="518158" indent="-259079" lvl="1">
              <a:lnSpc>
                <a:spcPts val="3359"/>
              </a:lnSpc>
              <a:buFont typeface="Arial"/>
              <a:buChar char="•"/>
            </a:pPr>
            <a:r>
              <a:rPr lang="en-US" sz="2399" spc="119">
                <a:solidFill>
                  <a:srgbClr val="343434"/>
                </a:solidFill>
                <a:latin typeface="Noto Sans"/>
                <a:ea typeface="Noto Sans"/>
                <a:cs typeface="Noto Sans"/>
                <a:sym typeface="Noto Sans"/>
              </a:rPr>
              <a:t>Huyết áp </a:t>
            </a:r>
            <a:r>
              <a:rPr lang="en-US" b="true" sz="2399" spc="119">
                <a:solidFill>
                  <a:srgbClr val="343434"/>
                </a:solidFill>
                <a:latin typeface="Noto Sans Bold"/>
                <a:ea typeface="Noto Sans Bold"/>
                <a:cs typeface="Noto Sans Bold"/>
                <a:sym typeface="Noto Sans Bold"/>
              </a:rPr>
              <a:t>tâm thu </a:t>
            </a:r>
            <a:r>
              <a:rPr lang="en-US" sz="2399" spc="119">
                <a:solidFill>
                  <a:srgbClr val="343434"/>
                </a:solidFill>
                <a:latin typeface="Noto Sans"/>
                <a:ea typeface="Noto Sans"/>
                <a:cs typeface="Noto Sans"/>
                <a:sym typeface="Noto Sans"/>
              </a:rPr>
              <a:t>và </a:t>
            </a:r>
            <a:r>
              <a:rPr lang="en-US" b="true" sz="2399" spc="119">
                <a:solidFill>
                  <a:srgbClr val="343434"/>
                </a:solidFill>
                <a:latin typeface="Noto Sans Bold"/>
                <a:ea typeface="Noto Sans Bold"/>
                <a:cs typeface="Noto Sans Bold"/>
                <a:sym typeface="Noto Sans Bold"/>
              </a:rPr>
              <a:t>tâm trương</a:t>
            </a:r>
            <a:r>
              <a:rPr lang="en-US" sz="2399" spc="119">
                <a:solidFill>
                  <a:srgbClr val="343434"/>
                </a:solidFill>
                <a:latin typeface="Noto Sans"/>
                <a:ea typeface="Noto Sans"/>
                <a:cs typeface="Noto Sans"/>
                <a:sym typeface="Noto Sans"/>
              </a:rPr>
              <a:t> </a:t>
            </a:r>
            <a:r>
              <a:rPr lang="en-US" b="true" sz="2399" spc="119">
                <a:solidFill>
                  <a:srgbClr val="343434"/>
                </a:solidFill>
                <a:latin typeface="Noto Sans Bold"/>
                <a:ea typeface="Noto Sans Bold"/>
                <a:cs typeface="Noto Sans Bold"/>
                <a:sym typeface="Noto Sans Bold"/>
              </a:rPr>
              <a:t>đều </a:t>
            </a:r>
            <a:r>
              <a:rPr lang="en-US" b="true" sz="2399" spc="119">
                <a:solidFill>
                  <a:srgbClr val="343434"/>
                </a:solidFill>
                <a:latin typeface="Noto Sans Bold"/>
                <a:ea typeface="Noto Sans Bold"/>
                <a:cs typeface="Noto Sans Bold"/>
                <a:sym typeface="Noto Sans Bold"/>
              </a:rPr>
              <a:t>tăng</a:t>
            </a:r>
            <a:r>
              <a:rPr lang="en-US" sz="2399" spc="119">
                <a:solidFill>
                  <a:srgbClr val="343434"/>
                </a:solidFill>
                <a:latin typeface="Noto Sans"/>
                <a:ea typeface="Noto Sans"/>
                <a:cs typeface="Noto Sans"/>
                <a:sym typeface="Noto Sans"/>
              </a:rPr>
              <a:t> theo mức BMI ở cả nam và nữ</a:t>
            </a:r>
          </a:p>
          <a:p>
            <a:pPr algn="l">
              <a:lnSpc>
                <a:spcPts val="3359"/>
              </a:lnSpc>
            </a:pPr>
          </a:p>
          <a:p>
            <a:pPr algn="l" marL="518158" indent="-259079" lvl="1">
              <a:lnSpc>
                <a:spcPts val="3359"/>
              </a:lnSpc>
              <a:buFont typeface="Arial"/>
              <a:buChar char="•"/>
            </a:pPr>
            <a:r>
              <a:rPr lang="en-US" b="true" sz="2399" spc="119">
                <a:solidFill>
                  <a:srgbClr val="343434"/>
                </a:solidFill>
                <a:latin typeface="Noto Sans Bold"/>
                <a:ea typeface="Noto Sans Bold"/>
                <a:cs typeface="Noto Sans Bold"/>
                <a:sym typeface="Noto Sans Bold"/>
              </a:rPr>
              <a:t>Nam giới:</a:t>
            </a:r>
            <a:r>
              <a:rPr lang="en-US" sz="2399" spc="119">
                <a:solidFill>
                  <a:srgbClr val="343434"/>
                </a:solidFill>
                <a:latin typeface="Noto Sans"/>
                <a:ea typeface="Noto Sans"/>
                <a:cs typeface="Noto Sans"/>
                <a:sym typeface="Noto Sans"/>
              </a:rPr>
              <a:t> Huyết áp</a:t>
            </a:r>
            <a:r>
              <a:rPr lang="en-US" b="true" sz="2399" spc="119">
                <a:solidFill>
                  <a:srgbClr val="343434"/>
                </a:solidFill>
                <a:latin typeface="Noto Sans Bold"/>
                <a:ea typeface="Noto Sans Bold"/>
                <a:cs typeface="Noto Sans Bold"/>
                <a:sym typeface="Noto Sans Bold"/>
              </a:rPr>
              <a:t> tăng mạnh</a:t>
            </a:r>
            <a:r>
              <a:rPr lang="en-US" sz="2399" spc="119">
                <a:solidFill>
                  <a:srgbClr val="343434"/>
                </a:solidFill>
                <a:latin typeface="Noto Sans"/>
                <a:ea typeface="Noto Sans"/>
                <a:cs typeface="Noto Sans"/>
                <a:sym typeface="Noto Sans"/>
              </a:rPr>
              <a:t> từ BMI bình thường sang thừa cân, sau đó có </a:t>
            </a:r>
            <a:r>
              <a:rPr lang="en-US" b="true" sz="2399" spc="119">
                <a:solidFill>
                  <a:srgbClr val="343434"/>
                </a:solidFill>
                <a:latin typeface="Noto Sans Bold"/>
                <a:ea typeface="Noto Sans Bold"/>
                <a:cs typeface="Noto Sans Bold"/>
                <a:sym typeface="Noto Sans Bold"/>
              </a:rPr>
              <a:t>xu hướng chững lại</a:t>
            </a:r>
          </a:p>
          <a:p>
            <a:pPr algn="l">
              <a:lnSpc>
                <a:spcPts val="3359"/>
              </a:lnSpc>
            </a:pPr>
          </a:p>
          <a:p>
            <a:pPr algn="l" marL="518158" indent="-259079" lvl="1">
              <a:lnSpc>
                <a:spcPts val="3359"/>
              </a:lnSpc>
              <a:buFont typeface="Arial"/>
              <a:buChar char="•"/>
            </a:pPr>
            <a:r>
              <a:rPr lang="en-US" b="true" sz="2399" spc="119">
                <a:solidFill>
                  <a:srgbClr val="343434"/>
                </a:solidFill>
                <a:latin typeface="Noto Sans Bold"/>
                <a:ea typeface="Noto Sans Bold"/>
                <a:cs typeface="Noto Sans Bold"/>
                <a:sym typeface="Noto Sans Bold"/>
              </a:rPr>
              <a:t>Nữ giới</a:t>
            </a:r>
            <a:r>
              <a:rPr lang="en-US" sz="2399" spc="119">
                <a:solidFill>
                  <a:srgbClr val="343434"/>
                </a:solidFill>
                <a:latin typeface="Noto Sans"/>
                <a:ea typeface="Noto Sans"/>
                <a:cs typeface="Noto Sans"/>
                <a:sym typeface="Noto Sans"/>
              </a:rPr>
              <a:t>: Huyết áp </a:t>
            </a:r>
            <a:r>
              <a:rPr lang="en-US" b="true" sz="2399" spc="119">
                <a:solidFill>
                  <a:srgbClr val="343434"/>
                </a:solidFill>
                <a:latin typeface="Noto Sans Bold"/>
                <a:ea typeface="Noto Sans Bold"/>
                <a:cs typeface="Noto Sans Bold"/>
                <a:sym typeface="Noto Sans Bold"/>
              </a:rPr>
              <a:t>tăng ổn định</a:t>
            </a:r>
            <a:r>
              <a:rPr lang="en-US" sz="2399" spc="119">
                <a:solidFill>
                  <a:srgbClr val="343434"/>
                </a:solidFill>
                <a:latin typeface="Noto Sans"/>
                <a:ea typeface="Noto Sans"/>
                <a:cs typeface="Noto Sans"/>
                <a:sym typeface="Noto Sans"/>
              </a:rPr>
              <a:t> và </a:t>
            </a:r>
            <a:r>
              <a:rPr lang="en-US" b="true" sz="2399" spc="119">
                <a:solidFill>
                  <a:srgbClr val="343434"/>
                </a:solidFill>
                <a:latin typeface="Noto Sans Bold"/>
                <a:ea typeface="Noto Sans Bold"/>
                <a:cs typeface="Noto Sans Bold"/>
                <a:sym typeface="Noto Sans Bold"/>
              </a:rPr>
              <a:t>liên tục</a:t>
            </a:r>
            <a:r>
              <a:rPr lang="en-US" sz="2399" spc="119">
                <a:solidFill>
                  <a:srgbClr val="343434"/>
                </a:solidFill>
                <a:latin typeface="Noto Sans"/>
                <a:ea typeface="Noto Sans"/>
                <a:cs typeface="Noto Sans"/>
                <a:sym typeface="Noto Sans"/>
              </a:rPr>
              <a:t> theo từng mức BMI</a:t>
            </a:r>
          </a:p>
          <a:p>
            <a:pPr algn="l">
              <a:lnSpc>
                <a:spcPts val="3359"/>
              </a:lnSpc>
            </a:pPr>
          </a:p>
          <a:p>
            <a:pPr algn="l" marL="518158" indent="-259079" lvl="1">
              <a:lnSpc>
                <a:spcPts val="3359"/>
              </a:lnSpc>
              <a:buFont typeface="Arial"/>
              <a:buChar char="•"/>
            </a:pPr>
            <a:r>
              <a:rPr lang="en-US" sz="2399" spc="119">
                <a:solidFill>
                  <a:srgbClr val="343434"/>
                </a:solidFill>
                <a:latin typeface="Noto Sans"/>
                <a:ea typeface="Noto Sans"/>
                <a:cs typeface="Noto Sans"/>
                <a:sym typeface="Noto Sans"/>
              </a:rPr>
              <a:t>Ở mức béo phì, huyết áp tâm thu của </a:t>
            </a:r>
            <a:r>
              <a:rPr lang="en-US" b="true" sz="2399" spc="119">
                <a:solidFill>
                  <a:srgbClr val="343434"/>
                </a:solidFill>
                <a:latin typeface="Noto Sans Bold"/>
                <a:ea typeface="Noto Sans Bold"/>
                <a:cs typeface="Noto Sans Bold"/>
                <a:sym typeface="Noto Sans Bold"/>
              </a:rPr>
              <a:t>nữ cao hơn nam</a:t>
            </a:r>
          </a:p>
          <a:p>
            <a:pPr algn="l">
              <a:lnSpc>
                <a:spcPts val="2660"/>
              </a:lnSpc>
              <a:spcBef>
                <a:spcPct val="0"/>
              </a:spcBef>
            </a:pPr>
          </a:p>
        </p:txBody>
      </p:sp>
      <p:sp>
        <p:nvSpPr>
          <p:cNvPr name="Freeform 6" id="6"/>
          <p:cNvSpPr/>
          <p:nvPr/>
        </p:nvSpPr>
        <p:spPr>
          <a:xfrm flipH="false" flipV="false" rot="0">
            <a:off x="1028700" y="1588007"/>
            <a:ext cx="11301259" cy="4421618"/>
          </a:xfrm>
          <a:custGeom>
            <a:avLst/>
            <a:gdLst/>
            <a:ahLst/>
            <a:cxnLst/>
            <a:rect r="r" b="b" t="t" l="l"/>
            <a:pathLst>
              <a:path h="4421618" w="11301259">
                <a:moveTo>
                  <a:pt x="0" y="0"/>
                </a:moveTo>
                <a:lnTo>
                  <a:pt x="11301259" y="0"/>
                </a:lnTo>
                <a:lnTo>
                  <a:pt x="11301259" y="4421617"/>
                </a:lnTo>
                <a:lnTo>
                  <a:pt x="0" y="4421617"/>
                </a:lnTo>
                <a:lnTo>
                  <a:pt x="0" y="0"/>
                </a:lnTo>
                <a:close/>
              </a:path>
            </a:pathLst>
          </a:custGeom>
          <a:blipFill>
            <a:blip r:embed="rId4"/>
            <a:stretch>
              <a:fillRect l="0" t="0" r="0" b="0"/>
            </a:stretch>
          </a:blipFill>
        </p:spPr>
      </p:sp>
      <p:grpSp>
        <p:nvGrpSpPr>
          <p:cNvPr name="Group 7" id="7"/>
          <p:cNvGrpSpPr/>
          <p:nvPr/>
        </p:nvGrpSpPr>
        <p:grpSpPr>
          <a:xfrm rot="5400000">
            <a:off x="8236827" y="-8638065"/>
            <a:ext cx="1561390" cy="18540956"/>
            <a:chOff x="0" y="0"/>
            <a:chExt cx="411230" cy="4883215"/>
          </a:xfrm>
        </p:grpSpPr>
        <p:sp>
          <p:nvSpPr>
            <p:cNvPr name="Freeform 8" id="8"/>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TextBox 10" id="10"/>
          <p:cNvSpPr txBox="true"/>
          <p:nvPr/>
        </p:nvSpPr>
        <p:spPr>
          <a:xfrm rot="0">
            <a:off x="3558294" y="-64182"/>
            <a:ext cx="11591211" cy="1259840"/>
          </a:xfrm>
          <a:prstGeom prst="rect">
            <a:avLst/>
          </a:prstGeom>
        </p:spPr>
        <p:txBody>
          <a:bodyPr anchor="t" rtlCol="false" tIns="0" lIns="0" bIns="0" rIns="0">
            <a:spAutoFit/>
          </a:bodyPr>
          <a:lstStyle/>
          <a:p>
            <a:pPr algn="just">
              <a:lnSpc>
                <a:spcPts val="10360"/>
              </a:lnSpc>
            </a:pPr>
            <a:r>
              <a:rPr lang="en-US" sz="7400" b="true">
                <a:solidFill>
                  <a:srgbClr val="F2F7FA"/>
                </a:solidFill>
                <a:latin typeface="Noto Sans Bold"/>
                <a:ea typeface="Noto Sans Bold"/>
                <a:cs typeface="Noto Sans Bold"/>
                <a:sym typeface="Noto Sans Bold"/>
              </a:rPr>
              <a:t>BLOOD PRESSURE </a:t>
            </a:r>
            <a:r>
              <a:rPr lang="en-US" b="true" sz="7400">
                <a:solidFill>
                  <a:srgbClr val="F2F7FA"/>
                </a:solidFill>
                <a:latin typeface="Noto Sans Bold"/>
                <a:ea typeface="Noto Sans Bold"/>
                <a:cs typeface="Noto Sans Bold"/>
                <a:sym typeface="Noto Sans Bold"/>
              </a:rPr>
              <a:t>vs BMI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1296112" y="1692802"/>
            <a:ext cx="7282821" cy="4761144"/>
          </a:xfrm>
          <a:custGeom>
            <a:avLst/>
            <a:gdLst/>
            <a:ahLst/>
            <a:cxnLst/>
            <a:rect r="r" b="b" t="t" l="l"/>
            <a:pathLst>
              <a:path h="4761144" w="7282821">
                <a:moveTo>
                  <a:pt x="0" y="0"/>
                </a:moveTo>
                <a:lnTo>
                  <a:pt x="7282821" y="0"/>
                </a:lnTo>
                <a:lnTo>
                  <a:pt x="7282821" y="4761144"/>
                </a:lnTo>
                <a:lnTo>
                  <a:pt x="0" y="4761144"/>
                </a:lnTo>
                <a:lnTo>
                  <a:pt x="0" y="0"/>
                </a:lnTo>
                <a:close/>
              </a:path>
            </a:pathLst>
          </a:custGeom>
          <a:blipFill>
            <a:blip r:embed="rId4"/>
            <a:stretch>
              <a:fillRect l="0" t="0" r="0" b="0"/>
            </a:stretch>
          </a:blipFill>
        </p:spPr>
      </p:sp>
      <p:sp>
        <p:nvSpPr>
          <p:cNvPr name="Freeform 5" id="5"/>
          <p:cNvSpPr/>
          <p:nvPr/>
        </p:nvSpPr>
        <p:spPr>
          <a:xfrm flipH="false" flipV="false" rot="0">
            <a:off x="9761674" y="1660506"/>
            <a:ext cx="7173098" cy="4761144"/>
          </a:xfrm>
          <a:custGeom>
            <a:avLst/>
            <a:gdLst/>
            <a:ahLst/>
            <a:cxnLst/>
            <a:rect r="r" b="b" t="t" l="l"/>
            <a:pathLst>
              <a:path h="4761144" w="7173098">
                <a:moveTo>
                  <a:pt x="0" y="0"/>
                </a:moveTo>
                <a:lnTo>
                  <a:pt x="7173098" y="0"/>
                </a:lnTo>
                <a:lnTo>
                  <a:pt x="7173098" y="4761144"/>
                </a:lnTo>
                <a:lnTo>
                  <a:pt x="0" y="4761144"/>
                </a:lnTo>
                <a:lnTo>
                  <a:pt x="0" y="0"/>
                </a:lnTo>
                <a:close/>
              </a:path>
            </a:pathLst>
          </a:custGeom>
          <a:blipFill>
            <a:blip r:embed="rId5"/>
            <a:stretch>
              <a:fillRect l="0" t="0" r="0" b="0"/>
            </a:stretch>
          </a:blipFill>
        </p:spPr>
      </p:sp>
      <p:grpSp>
        <p:nvGrpSpPr>
          <p:cNvPr name="Group 6" id="6"/>
          <p:cNvGrpSpPr/>
          <p:nvPr/>
        </p:nvGrpSpPr>
        <p:grpSpPr>
          <a:xfrm rot="5400000">
            <a:off x="8236827" y="-8638065"/>
            <a:ext cx="1561390" cy="18540956"/>
            <a:chOff x="0" y="0"/>
            <a:chExt cx="411230" cy="4883215"/>
          </a:xfrm>
        </p:grpSpPr>
        <p:sp>
          <p:nvSpPr>
            <p:cNvPr name="Freeform 7" id="7"/>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8" id="8"/>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TextBox 9" id="9"/>
          <p:cNvSpPr txBox="true"/>
          <p:nvPr/>
        </p:nvSpPr>
        <p:spPr>
          <a:xfrm rot="0">
            <a:off x="2289028" y="-64182"/>
            <a:ext cx="14129742" cy="1259840"/>
          </a:xfrm>
          <a:prstGeom prst="rect">
            <a:avLst/>
          </a:prstGeom>
        </p:spPr>
        <p:txBody>
          <a:bodyPr anchor="t" rtlCol="false" tIns="0" lIns="0" bIns="0" rIns="0">
            <a:spAutoFit/>
          </a:bodyPr>
          <a:lstStyle/>
          <a:p>
            <a:pPr algn="just">
              <a:lnSpc>
                <a:spcPts val="10360"/>
              </a:lnSpc>
            </a:pPr>
            <a:r>
              <a:rPr lang="en-US" sz="7400" b="true">
                <a:solidFill>
                  <a:srgbClr val="F2F7FA"/>
                </a:solidFill>
                <a:latin typeface="Noto Sans Bold"/>
                <a:ea typeface="Noto Sans Bold"/>
                <a:cs typeface="Noto Sans Bold"/>
                <a:sym typeface="Noto Sans Bold"/>
              </a:rPr>
              <a:t>OCCUPATION </a:t>
            </a:r>
            <a:r>
              <a:rPr lang="en-US" b="true" sz="7400">
                <a:solidFill>
                  <a:srgbClr val="F2F7FA"/>
                </a:solidFill>
                <a:latin typeface="Noto Sans Bold"/>
                <a:ea typeface="Noto Sans Bold"/>
                <a:cs typeface="Noto Sans Bold"/>
                <a:sym typeface="Noto Sans Bold"/>
              </a:rPr>
              <a:t>vs SLEEP, STRESS</a:t>
            </a:r>
          </a:p>
        </p:txBody>
      </p:sp>
      <p:sp>
        <p:nvSpPr>
          <p:cNvPr name="TextBox 10" id="10"/>
          <p:cNvSpPr txBox="true"/>
          <p:nvPr/>
        </p:nvSpPr>
        <p:spPr>
          <a:xfrm rot="0">
            <a:off x="1296112" y="6882571"/>
            <a:ext cx="7282821" cy="2491685"/>
          </a:xfrm>
          <a:prstGeom prst="rect">
            <a:avLst/>
          </a:prstGeom>
        </p:spPr>
        <p:txBody>
          <a:bodyPr anchor="t" rtlCol="false" tIns="0" lIns="0" bIns="0" rIns="0">
            <a:spAutoFit/>
          </a:bodyPr>
          <a:lstStyle/>
          <a:p>
            <a:pPr algn="l" marL="518631" indent="-259316" lvl="1">
              <a:lnSpc>
                <a:spcPts val="3363"/>
              </a:lnSpc>
              <a:buFont typeface="Arial"/>
              <a:buChar char="•"/>
            </a:pPr>
            <a:r>
              <a:rPr lang="en-US" sz="2402">
                <a:solidFill>
                  <a:srgbClr val="000000"/>
                </a:solidFill>
                <a:latin typeface="Noto Sans"/>
                <a:ea typeface="Noto Sans"/>
                <a:cs typeface="Noto Sans"/>
                <a:sym typeface="Noto Sans"/>
              </a:rPr>
              <a:t>Nhóm</a:t>
            </a:r>
            <a:r>
              <a:rPr lang="en-US" b="true" sz="2402">
                <a:solidFill>
                  <a:srgbClr val="000000"/>
                </a:solidFill>
                <a:latin typeface="Noto Sans Bold"/>
                <a:ea typeface="Noto Sans Bold"/>
                <a:cs typeface="Noto Sans Bold"/>
                <a:sym typeface="Noto Sans Bold"/>
              </a:rPr>
              <a:t> Sales </a:t>
            </a:r>
            <a:r>
              <a:rPr lang="en-US" sz="2402">
                <a:solidFill>
                  <a:srgbClr val="000000"/>
                </a:solidFill>
                <a:latin typeface="Noto Sans"/>
                <a:ea typeface="Noto Sans"/>
                <a:cs typeface="Noto Sans"/>
                <a:sym typeface="Noto Sans"/>
              </a:rPr>
              <a:t>có mức stress cao nhất và chất lượng giấc ngủ thấp nhất</a:t>
            </a:r>
          </a:p>
          <a:p>
            <a:pPr algn="l">
              <a:lnSpc>
                <a:spcPts val="3363"/>
              </a:lnSpc>
            </a:pPr>
          </a:p>
          <a:p>
            <a:pPr algn="l" marL="518631" indent="-259316" lvl="1">
              <a:lnSpc>
                <a:spcPts val="3363"/>
              </a:lnSpc>
              <a:buFont typeface="Arial"/>
              <a:buChar char="•"/>
            </a:pPr>
            <a:r>
              <a:rPr lang="en-US" sz="2402">
                <a:solidFill>
                  <a:srgbClr val="000000"/>
                </a:solidFill>
                <a:latin typeface="Noto Sans"/>
                <a:ea typeface="Noto Sans"/>
                <a:cs typeface="Noto Sans"/>
                <a:sym typeface="Noto Sans"/>
              </a:rPr>
              <a:t>Nhóm </a:t>
            </a:r>
            <a:r>
              <a:rPr lang="en-US" b="true" sz="2402">
                <a:solidFill>
                  <a:srgbClr val="000000"/>
                </a:solidFill>
                <a:latin typeface="Noto Sans Bold"/>
                <a:ea typeface="Noto Sans Bold"/>
                <a:cs typeface="Noto Sans Bold"/>
                <a:sym typeface="Noto Sans Bold"/>
              </a:rPr>
              <a:t>Professional_Office</a:t>
            </a:r>
            <a:r>
              <a:rPr lang="en-US" sz="2402">
                <a:solidFill>
                  <a:srgbClr val="000000"/>
                </a:solidFill>
                <a:latin typeface="Noto Sans"/>
                <a:ea typeface="Noto Sans"/>
                <a:cs typeface="Noto Sans"/>
                <a:sym typeface="Noto Sans"/>
              </a:rPr>
              <a:t> duy trì cân bằng tốt nhất với stress thấp và chất lượng ngủ cao</a:t>
            </a:r>
          </a:p>
          <a:p>
            <a:pPr algn="l">
              <a:lnSpc>
                <a:spcPts val="3363"/>
              </a:lnSpc>
            </a:pPr>
          </a:p>
        </p:txBody>
      </p:sp>
      <p:sp>
        <p:nvSpPr>
          <p:cNvPr name="TextBox 11" id="11"/>
          <p:cNvSpPr txBox="true"/>
          <p:nvPr/>
        </p:nvSpPr>
        <p:spPr>
          <a:xfrm rot="0">
            <a:off x="9353899" y="6882571"/>
            <a:ext cx="7790772" cy="2491739"/>
          </a:xfrm>
          <a:prstGeom prst="rect">
            <a:avLst/>
          </a:prstGeom>
        </p:spPr>
        <p:txBody>
          <a:bodyPr anchor="t" rtlCol="false" tIns="0" lIns="0" bIns="0" rIns="0">
            <a:spAutoFit/>
          </a:bodyPr>
          <a:lstStyle/>
          <a:p>
            <a:pPr algn="l" marL="518165" indent="-259082" lvl="1">
              <a:lnSpc>
                <a:spcPts val="3360"/>
              </a:lnSpc>
              <a:buFont typeface="Arial"/>
              <a:buChar char="•"/>
            </a:pPr>
            <a:r>
              <a:rPr lang="en-US" sz="2400">
                <a:solidFill>
                  <a:srgbClr val="000000"/>
                </a:solidFill>
                <a:latin typeface="Noto Sans"/>
                <a:ea typeface="Noto Sans"/>
                <a:cs typeface="Noto Sans"/>
                <a:sym typeface="Noto Sans"/>
              </a:rPr>
              <a:t>Một số n</a:t>
            </a:r>
            <a:r>
              <a:rPr lang="en-US" sz="2400">
                <a:solidFill>
                  <a:srgbClr val="000000"/>
                </a:solidFill>
                <a:latin typeface="Noto Sans"/>
                <a:ea typeface="Noto Sans"/>
                <a:cs typeface="Noto Sans"/>
                <a:sym typeface="Noto Sans"/>
              </a:rPr>
              <a:t>hóm có mức độ đồng nhất cao về stress và giấc ngủ </a:t>
            </a:r>
          </a:p>
          <a:p>
            <a:pPr algn="l">
              <a:lnSpc>
                <a:spcPts val="3360"/>
              </a:lnSpc>
            </a:pPr>
          </a:p>
          <a:p>
            <a:pPr algn="l" marL="518165" indent="-259082" lvl="1">
              <a:lnSpc>
                <a:spcPts val="3360"/>
              </a:lnSpc>
              <a:buFont typeface="Arial"/>
              <a:buChar char="•"/>
            </a:pPr>
            <a:r>
              <a:rPr lang="en-US" sz="2400">
                <a:solidFill>
                  <a:srgbClr val="000000"/>
                </a:solidFill>
                <a:latin typeface="Noto Sans"/>
                <a:ea typeface="Noto Sans"/>
                <a:cs typeface="Noto Sans"/>
                <a:sym typeface="Noto Sans"/>
              </a:rPr>
              <a:t>Các nhóm còn lại cho thấy sự biến động lớn giữa các cá nhân</a:t>
            </a:r>
          </a:p>
          <a:p>
            <a:pPr algn="l">
              <a:lnSpc>
                <a:spcPts val="336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675620" y="2062787"/>
            <a:ext cx="8341902" cy="7312132"/>
          </a:xfrm>
          <a:custGeom>
            <a:avLst/>
            <a:gdLst/>
            <a:ahLst/>
            <a:cxnLst/>
            <a:rect r="r" b="b" t="t" l="l"/>
            <a:pathLst>
              <a:path h="7312132" w="8341902">
                <a:moveTo>
                  <a:pt x="0" y="0"/>
                </a:moveTo>
                <a:lnTo>
                  <a:pt x="8341902" y="0"/>
                </a:lnTo>
                <a:lnTo>
                  <a:pt x="8341902" y="7312132"/>
                </a:lnTo>
                <a:lnTo>
                  <a:pt x="0" y="7312132"/>
                </a:lnTo>
                <a:lnTo>
                  <a:pt x="0" y="0"/>
                </a:lnTo>
                <a:close/>
              </a:path>
            </a:pathLst>
          </a:custGeom>
          <a:blipFill>
            <a:blip r:embed="rId4"/>
            <a:stretch>
              <a:fillRect l="0" t="0" r="0" b="-1676"/>
            </a:stretch>
          </a:blipFill>
        </p:spPr>
      </p:sp>
      <p:sp>
        <p:nvSpPr>
          <p:cNvPr name="TextBox 5" id="5"/>
          <p:cNvSpPr txBox="true"/>
          <p:nvPr/>
        </p:nvSpPr>
        <p:spPr>
          <a:xfrm rot="0">
            <a:off x="9520155" y="3361504"/>
            <a:ext cx="7817645" cy="4472940"/>
          </a:xfrm>
          <a:prstGeom prst="rect">
            <a:avLst/>
          </a:prstGeom>
        </p:spPr>
        <p:txBody>
          <a:bodyPr anchor="t" rtlCol="false" tIns="0" lIns="0" bIns="0" rIns="0">
            <a:spAutoFit/>
          </a:bodyPr>
          <a:lstStyle/>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Stress có tương quan nghịch với chất lượng giấc ngủ</a:t>
            </a:r>
          </a:p>
          <a:p>
            <a:pPr algn="l">
              <a:lnSpc>
                <a:spcPts val="4059"/>
              </a:lnSpc>
            </a:pPr>
          </a:p>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Thời gian ngủ có ản</a:t>
            </a:r>
            <a:r>
              <a:rPr lang="en-US" sz="2899" spc="144">
                <a:solidFill>
                  <a:srgbClr val="343434"/>
                </a:solidFill>
                <a:latin typeface="Telegraf"/>
                <a:ea typeface="Telegraf"/>
                <a:cs typeface="Telegraf"/>
                <a:sym typeface="Telegraf"/>
              </a:rPr>
              <a:t>h</a:t>
            </a:r>
            <a:r>
              <a:rPr lang="en-US" sz="2899" spc="144">
                <a:solidFill>
                  <a:srgbClr val="343434"/>
                </a:solidFill>
                <a:latin typeface="Telegraf"/>
                <a:ea typeface="Telegraf"/>
                <a:cs typeface="Telegraf"/>
                <a:sym typeface="Telegraf"/>
              </a:rPr>
              <a:t> hưởng tích</a:t>
            </a:r>
            <a:r>
              <a:rPr lang="en-US" sz="2899" spc="144">
                <a:solidFill>
                  <a:srgbClr val="343434"/>
                </a:solidFill>
                <a:latin typeface="Telegraf"/>
                <a:ea typeface="Telegraf"/>
                <a:cs typeface="Telegraf"/>
                <a:sym typeface="Telegraf"/>
              </a:rPr>
              <a:t> cực đến chất lượng ngủ</a:t>
            </a:r>
          </a:p>
          <a:p>
            <a:pPr algn="l">
              <a:lnSpc>
                <a:spcPts val="4059"/>
              </a:lnSpc>
            </a:pPr>
          </a:p>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H</a:t>
            </a:r>
            <a:r>
              <a:rPr lang="en-US" sz="2899" spc="144">
                <a:solidFill>
                  <a:srgbClr val="343434"/>
                </a:solidFill>
                <a:latin typeface="Telegraf"/>
                <a:ea typeface="Telegraf"/>
                <a:cs typeface="Telegraf"/>
                <a:sym typeface="Telegraf"/>
              </a:rPr>
              <a:t>uyết áp và tuổi có tương quan dương</a:t>
            </a:r>
          </a:p>
          <a:p>
            <a:pPr algn="l">
              <a:lnSpc>
                <a:spcPts val="2660"/>
              </a:lnSpc>
              <a:spcBef>
                <a:spcPct val="0"/>
              </a:spcBef>
            </a:pPr>
          </a:p>
        </p:txBody>
      </p:sp>
      <p:grpSp>
        <p:nvGrpSpPr>
          <p:cNvPr name="Group 6" id="6"/>
          <p:cNvGrpSpPr/>
          <p:nvPr/>
        </p:nvGrpSpPr>
        <p:grpSpPr>
          <a:xfrm rot="5400000">
            <a:off x="8236827" y="-8638065"/>
            <a:ext cx="1561390" cy="18540956"/>
            <a:chOff x="0" y="0"/>
            <a:chExt cx="411230" cy="4883215"/>
          </a:xfrm>
        </p:grpSpPr>
        <p:sp>
          <p:nvSpPr>
            <p:cNvPr name="Freeform 7" id="7"/>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8" id="8"/>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TextBox 9" id="9"/>
          <p:cNvSpPr txBox="true"/>
          <p:nvPr/>
        </p:nvSpPr>
        <p:spPr>
          <a:xfrm rot="0">
            <a:off x="2497534" y="377804"/>
            <a:ext cx="15910015" cy="1035304"/>
          </a:xfrm>
          <a:prstGeom prst="rect">
            <a:avLst/>
          </a:prstGeom>
        </p:spPr>
        <p:txBody>
          <a:bodyPr anchor="t" rtlCol="false" tIns="0" lIns="0" bIns="0" rIns="0">
            <a:spAutoFit/>
          </a:bodyPr>
          <a:lstStyle/>
          <a:p>
            <a:pPr algn="l">
              <a:lnSpc>
                <a:spcPts val="7178"/>
              </a:lnSpc>
            </a:pPr>
            <a:r>
              <a:rPr lang="en-US" b="true" sz="7400">
                <a:solidFill>
                  <a:srgbClr val="F2F7FA"/>
                </a:solidFill>
                <a:latin typeface="Telegraf Bold"/>
                <a:ea typeface="Telegraf Bold"/>
                <a:cs typeface="Telegraf Bold"/>
                <a:sym typeface="Telegraf Bold"/>
              </a:rPr>
              <a:t>CORRELATION ANALYSIS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467361" y="-2757747"/>
            <a:ext cx="12701350" cy="5382197"/>
          </a:xfrm>
          <a:custGeom>
            <a:avLst/>
            <a:gdLst/>
            <a:ahLst/>
            <a:cxnLst/>
            <a:rect r="r" b="b" t="t" l="l"/>
            <a:pathLst>
              <a:path h="5382197" w="12701350">
                <a:moveTo>
                  <a:pt x="0" y="0"/>
                </a:moveTo>
                <a:lnTo>
                  <a:pt x="12701349" y="0"/>
                </a:lnTo>
                <a:lnTo>
                  <a:pt x="12701349"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028700" y="3332941"/>
            <a:ext cx="11958364" cy="1810776"/>
          </a:xfrm>
          <a:prstGeom prst="rect">
            <a:avLst/>
          </a:prstGeom>
        </p:spPr>
        <p:txBody>
          <a:bodyPr anchor="t" rtlCol="false" tIns="0" lIns="0" bIns="0" rIns="0">
            <a:spAutoFit/>
          </a:bodyPr>
          <a:lstStyle/>
          <a:p>
            <a:pPr algn="l">
              <a:lnSpc>
                <a:spcPts val="12560"/>
              </a:lnSpc>
            </a:pPr>
            <a:r>
              <a:rPr lang="en-US" sz="12949" b="true">
                <a:solidFill>
                  <a:srgbClr val="343434"/>
                </a:solidFill>
                <a:latin typeface="Telegraf Bold"/>
                <a:ea typeface="Telegraf Bold"/>
                <a:cs typeface="Telegraf Bold"/>
                <a:sym typeface="Telegraf Bold"/>
              </a:rPr>
              <a:t>MODELING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291737"/>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486162" y="846097"/>
            <a:ext cx="12484611" cy="1057274"/>
          </a:xfrm>
          <a:prstGeom prst="rect">
            <a:avLst/>
          </a:prstGeom>
        </p:spPr>
        <p:txBody>
          <a:bodyPr anchor="t" rtlCol="false" tIns="0" lIns="0" bIns="0" rIns="0">
            <a:spAutoFit/>
          </a:bodyPr>
          <a:lstStyle/>
          <a:p>
            <a:pPr algn="l">
              <a:lnSpc>
                <a:spcPts val="7274"/>
              </a:lnSpc>
            </a:pPr>
            <a:r>
              <a:rPr lang="en-US" sz="7499" b="true">
                <a:solidFill>
                  <a:srgbClr val="343434"/>
                </a:solidFill>
                <a:latin typeface="Telegraf Bold"/>
                <a:ea typeface="Telegraf Bold"/>
                <a:cs typeface="Telegraf Bold"/>
                <a:sym typeface="Telegraf Bold"/>
              </a:rPr>
              <a:t>DANH SÁCH THÀNH VIÊN</a:t>
            </a:r>
          </a:p>
        </p:txBody>
      </p:sp>
      <p:sp>
        <p:nvSpPr>
          <p:cNvPr name="TextBox 8" id="8"/>
          <p:cNvSpPr txBox="true"/>
          <p:nvPr/>
        </p:nvSpPr>
        <p:spPr>
          <a:xfrm rot="0">
            <a:off x="9520062" y="3167098"/>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02</a:t>
            </a:r>
          </a:p>
        </p:txBody>
      </p:sp>
      <p:grpSp>
        <p:nvGrpSpPr>
          <p:cNvPr name="Group 9" id="9"/>
          <p:cNvGrpSpPr/>
          <p:nvPr/>
        </p:nvGrpSpPr>
        <p:grpSpPr>
          <a:xfrm rot="0">
            <a:off x="1480826" y="2636797"/>
            <a:ext cx="13944371" cy="955060"/>
            <a:chOff x="0" y="0"/>
            <a:chExt cx="18592495" cy="1273413"/>
          </a:xfrm>
        </p:grpSpPr>
        <p:grpSp>
          <p:nvGrpSpPr>
            <p:cNvPr name="Group 10" id="10"/>
            <p:cNvGrpSpPr/>
            <p:nvPr/>
          </p:nvGrpSpPr>
          <p:grpSpPr>
            <a:xfrm rot="0">
              <a:off x="0" y="0"/>
              <a:ext cx="18592495" cy="1273413"/>
              <a:chOff x="0" y="0"/>
              <a:chExt cx="3672592" cy="251538"/>
            </a:xfrm>
          </p:grpSpPr>
          <p:sp>
            <p:nvSpPr>
              <p:cNvPr name="Freeform 11" id="11"/>
              <p:cNvSpPr/>
              <p:nvPr/>
            </p:nvSpPr>
            <p:spPr>
              <a:xfrm flipH="false" flipV="false" rot="0">
                <a:off x="0" y="0"/>
                <a:ext cx="3672591" cy="251538"/>
              </a:xfrm>
              <a:custGeom>
                <a:avLst/>
                <a:gdLst/>
                <a:ahLst/>
                <a:cxnLst/>
                <a:rect r="r" b="b" t="t" l="l"/>
                <a:pathLst>
                  <a:path h="251538" w="3672591">
                    <a:moveTo>
                      <a:pt x="0" y="0"/>
                    </a:moveTo>
                    <a:lnTo>
                      <a:pt x="3672591" y="0"/>
                    </a:lnTo>
                    <a:lnTo>
                      <a:pt x="3672591" y="251538"/>
                    </a:lnTo>
                    <a:lnTo>
                      <a:pt x="0" y="25153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2" id="12"/>
              <p:cNvSpPr txBox="true"/>
              <p:nvPr/>
            </p:nvSpPr>
            <p:spPr>
              <a:xfrm>
                <a:off x="0" y="-57150"/>
                <a:ext cx="3672592" cy="308688"/>
              </a:xfrm>
              <a:prstGeom prst="rect">
                <a:avLst/>
              </a:prstGeom>
            </p:spPr>
            <p:txBody>
              <a:bodyPr anchor="ctr" rtlCol="false" tIns="50800" lIns="50800" bIns="50800" rIns="50800"/>
              <a:lstStyle/>
              <a:p>
                <a:pPr algn="ctr">
                  <a:lnSpc>
                    <a:spcPts val="3639"/>
                  </a:lnSpc>
                </a:pPr>
              </a:p>
            </p:txBody>
          </p:sp>
        </p:grpSp>
        <p:sp>
          <p:nvSpPr>
            <p:cNvPr name="TextBox 13" id="13"/>
            <p:cNvSpPr txBox="true"/>
            <p:nvPr/>
          </p:nvSpPr>
          <p:spPr>
            <a:xfrm rot="0">
              <a:off x="0" y="-100317"/>
              <a:ext cx="1806659"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01</a:t>
              </a:r>
            </a:p>
          </p:txBody>
        </p:sp>
        <p:sp>
          <p:nvSpPr>
            <p:cNvPr name="TextBox 14" id="14"/>
            <p:cNvSpPr txBox="true"/>
            <p:nvPr/>
          </p:nvSpPr>
          <p:spPr>
            <a:xfrm rot="0">
              <a:off x="2515031" y="153644"/>
              <a:ext cx="12417192" cy="855770"/>
            </a:xfrm>
            <a:prstGeom prst="rect">
              <a:avLst/>
            </a:prstGeom>
          </p:spPr>
          <p:txBody>
            <a:bodyPr anchor="t" rtlCol="false" tIns="0" lIns="0" bIns="0" rIns="0">
              <a:spAutoFit/>
            </a:bodyPr>
            <a:lstStyle/>
            <a:p>
              <a:pPr algn="l">
                <a:lnSpc>
                  <a:spcPts val="5179"/>
                </a:lnSpc>
                <a:spcBef>
                  <a:spcPct val="0"/>
                </a:spcBef>
              </a:pPr>
              <a:r>
                <a:rPr lang="en-US" b="true" sz="3699" spc="184">
                  <a:solidFill>
                    <a:srgbClr val="F2F7FA"/>
                  </a:solidFill>
                  <a:latin typeface="Telegraf Bold"/>
                  <a:ea typeface="Telegraf Bold"/>
                  <a:cs typeface="Telegraf Bold"/>
                  <a:sym typeface="Telegraf Bold"/>
                </a:rPr>
                <a:t>Lê Phương Vy - 3123580064 </a:t>
              </a:r>
            </a:p>
          </p:txBody>
        </p:sp>
      </p:grpSp>
      <p:grpSp>
        <p:nvGrpSpPr>
          <p:cNvPr name="Group 15" id="15"/>
          <p:cNvGrpSpPr/>
          <p:nvPr/>
        </p:nvGrpSpPr>
        <p:grpSpPr>
          <a:xfrm rot="0">
            <a:off x="1486162" y="5994123"/>
            <a:ext cx="13939036" cy="1020601"/>
            <a:chOff x="0" y="0"/>
            <a:chExt cx="18585381" cy="1360801"/>
          </a:xfrm>
        </p:grpSpPr>
        <p:grpSp>
          <p:nvGrpSpPr>
            <p:cNvPr name="Group 16" id="16"/>
            <p:cNvGrpSpPr/>
            <p:nvPr/>
          </p:nvGrpSpPr>
          <p:grpSpPr>
            <a:xfrm rot="0">
              <a:off x="0" y="0"/>
              <a:ext cx="18585381" cy="1360801"/>
              <a:chOff x="0" y="0"/>
              <a:chExt cx="3671186" cy="268800"/>
            </a:xfrm>
          </p:grpSpPr>
          <p:sp>
            <p:nvSpPr>
              <p:cNvPr name="Freeform 17" id="17"/>
              <p:cNvSpPr/>
              <p:nvPr/>
            </p:nvSpPr>
            <p:spPr>
              <a:xfrm flipH="false" flipV="false" rot="0">
                <a:off x="0" y="0"/>
                <a:ext cx="3671186" cy="268800"/>
              </a:xfrm>
              <a:custGeom>
                <a:avLst/>
                <a:gdLst/>
                <a:ahLst/>
                <a:cxnLst/>
                <a:rect r="r" b="b" t="t" l="l"/>
                <a:pathLst>
                  <a:path h="268800" w="3671186">
                    <a:moveTo>
                      <a:pt x="0" y="0"/>
                    </a:moveTo>
                    <a:lnTo>
                      <a:pt x="3671186" y="0"/>
                    </a:lnTo>
                    <a:lnTo>
                      <a:pt x="3671186" y="268800"/>
                    </a:lnTo>
                    <a:lnTo>
                      <a:pt x="0" y="26880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8" id="18"/>
              <p:cNvSpPr txBox="true"/>
              <p:nvPr/>
            </p:nvSpPr>
            <p:spPr>
              <a:xfrm>
                <a:off x="0" y="-57150"/>
                <a:ext cx="3671186" cy="325950"/>
              </a:xfrm>
              <a:prstGeom prst="rect">
                <a:avLst/>
              </a:prstGeom>
            </p:spPr>
            <p:txBody>
              <a:bodyPr anchor="ctr" rtlCol="false" tIns="50800" lIns="50800" bIns="50800" rIns="50800"/>
              <a:lstStyle/>
              <a:p>
                <a:pPr algn="ctr">
                  <a:lnSpc>
                    <a:spcPts val="3639"/>
                  </a:lnSpc>
                </a:pPr>
              </a:p>
            </p:txBody>
          </p:sp>
        </p:grpSp>
        <p:sp>
          <p:nvSpPr>
            <p:cNvPr name="TextBox 19" id="19"/>
            <p:cNvSpPr txBox="true"/>
            <p:nvPr/>
          </p:nvSpPr>
          <p:spPr>
            <a:xfrm rot="0">
              <a:off x="0" y="-56623"/>
              <a:ext cx="1797245"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03</a:t>
              </a:r>
            </a:p>
          </p:txBody>
        </p:sp>
        <p:sp>
          <p:nvSpPr>
            <p:cNvPr name="TextBox 20" id="20"/>
            <p:cNvSpPr txBox="true"/>
            <p:nvPr/>
          </p:nvSpPr>
          <p:spPr>
            <a:xfrm rot="0">
              <a:off x="2403668" y="194151"/>
              <a:ext cx="13311295" cy="855770"/>
            </a:xfrm>
            <a:prstGeom prst="rect">
              <a:avLst/>
            </a:prstGeom>
          </p:spPr>
          <p:txBody>
            <a:bodyPr anchor="t" rtlCol="false" tIns="0" lIns="0" bIns="0" rIns="0">
              <a:spAutoFit/>
            </a:bodyPr>
            <a:lstStyle/>
            <a:p>
              <a:pPr algn="l">
                <a:lnSpc>
                  <a:spcPts val="5179"/>
                </a:lnSpc>
                <a:spcBef>
                  <a:spcPct val="0"/>
                </a:spcBef>
              </a:pPr>
              <a:r>
                <a:rPr lang="en-US" b="true" sz="3699" spc="184">
                  <a:solidFill>
                    <a:srgbClr val="F2F7FA"/>
                  </a:solidFill>
                  <a:latin typeface="Telegraf Bold"/>
                  <a:ea typeface="Telegraf Bold"/>
                  <a:cs typeface="Telegraf Bold"/>
                  <a:sym typeface="Telegraf Bold"/>
                </a:rPr>
                <a:t>Đỗ Ngọc Như Ý - 3123580067 </a:t>
              </a:r>
            </a:p>
          </p:txBody>
        </p:sp>
      </p:grpSp>
      <p:grpSp>
        <p:nvGrpSpPr>
          <p:cNvPr name="Group 21" id="21"/>
          <p:cNvGrpSpPr/>
          <p:nvPr/>
        </p:nvGrpSpPr>
        <p:grpSpPr>
          <a:xfrm rot="0">
            <a:off x="1480826" y="4291905"/>
            <a:ext cx="13944371" cy="964387"/>
            <a:chOff x="0" y="0"/>
            <a:chExt cx="18592495" cy="1285849"/>
          </a:xfrm>
        </p:grpSpPr>
        <p:grpSp>
          <p:nvGrpSpPr>
            <p:cNvPr name="Group 22" id="22"/>
            <p:cNvGrpSpPr/>
            <p:nvPr/>
          </p:nvGrpSpPr>
          <p:grpSpPr>
            <a:xfrm rot="0">
              <a:off x="0" y="0"/>
              <a:ext cx="18592495" cy="1285849"/>
              <a:chOff x="0" y="0"/>
              <a:chExt cx="3672592" cy="253995"/>
            </a:xfrm>
          </p:grpSpPr>
          <p:sp>
            <p:nvSpPr>
              <p:cNvPr name="Freeform 23" id="23"/>
              <p:cNvSpPr/>
              <p:nvPr/>
            </p:nvSpPr>
            <p:spPr>
              <a:xfrm flipH="false" flipV="false" rot="0">
                <a:off x="0" y="0"/>
                <a:ext cx="3672591" cy="253995"/>
              </a:xfrm>
              <a:custGeom>
                <a:avLst/>
                <a:gdLst/>
                <a:ahLst/>
                <a:cxnLst/>
                <a:rect r="r" b="b" t="t" l="l"/>
                <a:pathLst>
                  <a:path h="253995" w="3672591">
                    <a:moveTo>
                      <a:pt x="0" y="0"/>
                    </a:moveTo>
                    <a:lnTo>
                      <a:pt x="3672591" y="0"/>
                    </a:lnTo>
                    <a:lnTo>
                      <a:pt x="3672591" y="253995"/>
                    </a:lnTo>
                    <a:lnTo>
                      <a:pt x="0" y="25399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24" id="24"/>
              <p:cNvSpPr txBox="true"/>
              <p:nvPr/>
            </p:nvSpPr>
            <p:spPr>
              <a:xfrm>
                <a:off x="0" y="-57150"/>
                <a:ext cx="3672592" cy="311145"/>
              </a:xfrm>
              <a:prstGeom prst="rect">
                <a:avLst/>
              </a:prstGeom>
            </p:spPr>
            <p:txBody>
              <a:bodyPr anchor="ctr" rtlCol="false" tIns="50800" lIns="50800" bIns="50800" rIns="50800"/>
              <a:lstStyle/>
              <a:p>
                <a:pPr algn="ctr">
                  <a:lnSpc>
                    <a:spcPts val="3639"/>
                  </a:lnSpc>
                </a:pPr>
              </a:p>
            </p:txBody>
          </p:sp>
        </p:grpSp>
        <p:sp>
          <p:nvSpPr>
            <p:cNvPr name="TextBox 25" id="25"/>
            <p:cNvSpPr txBox="true"/>
            <p:nvPr/>
          </p:nvSpPr>
          <p:spPr>
            <a:xfrm rot="0">
              <a:off x="2455143" y="162652"/>
              <a:ext cx="13234958" cy="855770"/>
            </a:xfrm>
            <a:prstGeom prst="rect">
              <a:avLst/>
            </a:prstGeom>
          </p:spPr>
          <p:txBody>
            <a:bodyPr anchor="t" rtlCol="false" tIns="0" lIns="0" bIns="0" rIns="0">
              <a:spAutoFit/>
            </a:bodyPr>
            <a:lstStyle/>
            <a:p>
              <a:pPr algn="l">
                <a:lnSpc>
                  <a:spcPts val="5179"/>
                </a:lnSpc>
                <a:spcBef>
                  <a:spcPct val="0"/>
                </a:spcBef>
              </a:pPr>
              <a:r>
                <a:rPr lang="en-US" b="true" sz="3699" spc="184">
                  <a:solidFill>
                    <a:srgbClr val="F2F7FA"/>
                  </a:solidFill>
                  <a:latin typeface="Telegraf Bold"/>
                  <a:ea typeface="Telegraf Bold"/>
                  <a:cs typeface="Telegraf Bold"/>
                  <a:sym typeface="Telegraf Bold"/>
                </a:rPr>
                <a:t>Nguyễn Thị Minh Thùy - 3123580049 </a:t>
              </a:r>
            </a:p>
          </p:txBody>
        </p:sp>
        <p:sp>
          <p:nvSpPr>
            <p:cNvPr name="TextBox 26" id="26"/>
            <p:cNvSpPr txBox="true"/>
            <p:nvPr/>
          </p:nvSpPr>
          <p:spPr>
            <a:xfrm rot="0">
              <a:off x="0" y="-65119"/>
              <a:ext cx="1797933"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02</a:t>
              </a:r>
            </a:p>
          </p:txBody>
        </p:sp>
      </p:grpSp>
      <p:grpSp>
        <p:nvGrpSpPr>
          <p:cNvPr name="Group 27" id="27"/>
          <p:cNvGrpSpPr/>
          <p:nvPr/>
        </p:nvGrpSpPr>
        <p:grpSpPr>
          <a:xfrm rot="0">
            <a:off x="1480826" y="7738942"/>
            <a:ext cx="13944371" cy="1012292"/>
            <a:chOff x="0" y="0"/>
            <a:chExt cx="18592495" cy="1349723"/>
          </a:xfrm>
        </p:grpSpPr>
        <p:grpSp>
          <p:nvGrpSpPr>
            <p:cNvPr name="Group 28" id="28"/>
            <p:cNvGrpSpPr/>
            <p:nvPr/>
          </p:nvGrpSpPr>
          <p:grpSpPr>
            <a:xfrm rot="0">
              <a:off x="0" y="0"/>
              <a:ext cx="18592495" cy="1349723"/>
              <a:chOff x="0" y="0"/>
              <a:chExt cx="3672592" cy="266612"/>
            </a:xfrm>
          </p:grpSpPr>
          <p:sp>
            <p:nvSpPr>
              <p:cNvPr name="Freeform 29" id="29"/>
              <p:cNvSpPr/>
              <p:nvPr/>
            </p:nvSpPr>
            <p:spPr>
              <a:xfrm flipH="false" flipV="false" rot="0">
                <a:off x="0" y="0"/>
                <a:ext cx="3672591" cy="266612"/>
              </a:xfrm>
              <a:custGeom>
                <a:avLst/>
                <a:gdLst/>
                <a:ahLst/>
                <a:cxnLst/>
                <a:rect r="r" b="b" t="t" l="l"/>
                <a:pathLst>
                  <a:path h="266612" w="3672591">
                    <a:moveTo>
                      <a:pt x="0" y="0"/>
                    </a:moveTo>
                    <a:lnTo>
                      <a:pt x="3672591" y="0"/>
                    </a:lnTo>
                    <a:lnTo>
                      <a:pt x="3672591" y="266612"/>
                    </a:lnTo>
                    <a:lnTo>
                      <a:pt x="0" y="26661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30" id="30"/>
              <p:cNvSpPr txBox="true"/>
              <p:nvPr/>
            </p:nvSpPr>
            <p:spPr>
              <a:xfrm>
                <a:off x="0" y="-57150"/>
                <a:ext cx="3672592" cy="323762"/>
              </a:xfrm>
              <a:prstGeom prst="rect">
                <a:avLst/>
              </a:prstGeom>
            </p:spPr>
            <p:txBody>
              <a:bodyPr anchor="ctr" rtlCol="false" tIns="50800" lIns="50800" bIns="50800" rIns="50800"/>
              <a:lstStyle/>
              <a:p>
                <a:pPr algn="ctr">
                  <a:lnSpc>
                    <a:spcPts val="3639"/>
                  </a:lnSpc>
                </a:pPr>
              </a:p>
            </p:txBody>
          </p:sp>
        </p:grpSp>
        <p:sp>
          <p:nvSpPr>
            <p:cNvPr name="TextBox 31" id="31"/>
            <p:cNvSpPr txBox="true"/>
            <p:nvPr/>
          </p:nvSpPr>
          <p:spPr>
            <a:xfrm rot="0">
              <a:off x="7032" y="-62162"/>
              <a:ext cx="1785754"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04</a:t>
              </a:r>
            </a:p>
          </p:txBody>
        </p:sp>
        <p:sp>
          <p:nvSpPr>
            <p:cNvPr name="TextBox 32" id="32"/>
            <p:cNvSpPr txBox="true"/>
            <p:nvPr/>
          </p:nvSpPr>
          <p:spPr>
            <a:xfrm rot="0">
              <a:off x="2395332" y="212301"/>
              <a:ext cx="13226191" cy="855770"/>
            </a:xfrm>
            <a:prstGeom prst="rect">
              <a:avLst/>
            </a:prstGeom>
          </p:spPr>
          <p:txBody>
            <a:bodyPr anchor="t" rtlCol="false" tIns="0" lIns="0" bIns="0" rIns="0">
              <a:spAutoFit/>
            </a:bodyPr>
            <a:lstStyle/>
            <a:p>
              <a:pPr algn="l">
                <a:lnSpc>
                  <a:spcPts val="5179"/>
                </a:lnSpc>
                <a:spcBef>
                  <a:spcPct val="0"/>
                </a:spcBef>
              </a:pPr>
              <a:r>
                <a:rPr lang="en-US" b="true" sz="3699" spc="184">
                  <a:solidFill>
                    <a:srgbClr val="F2F7FA"/>
                  </a:solidFill>
                  <a:latin typeface="Telegraf Bold"/>
                  <a:ea typeface="Telegraf Bold"/>
                  <a:cs typeface="Telegraf Bold"/>
                  <a:sym typeface="Telegraf Bold"/>
                </a:rPr>
                <a:t>Nguyễn Văn Hậu - 3123580012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281159" y="6574321"/>
            <a:ext cx="5285075" cy="3247369"/>
          </a:xfrm>
          <a:custGeom>
            <a:avLst/>
            <a:gdLst/>
            <a:ahLst/>
            <a:cxnLst/>
            <a:rect r="r" b="b" t="t" l="l"/>
            <a:pathLst>
              <a:path h="3247369" w="5285075">
                <a:moveTo>
                  <a:pt x="0" y="0"/>
                </a:moveTo>
                <a:lnTo>
                  <a:pt x="5285076" y="0"/>
                </a:lnTo>
                <a:lnTo>
                  <a:pt x="5285076" y="3247369"/>
                </a:lnTo>
                <a:lnTo>
                  <a:pt x="0" y="3247369"/>
                </a:lnTo>
                <a:lnTo>
                  <a:pt x="0" y="0"/>
                </a:lnTo>
                <a:close/>
              </a:path>
            </a:pathLst>
          </a:custGeom>
          <a:blipFill>
            <a:blip r:embed="rId4"/>
            <a:stretch>
              <a:fillRect l="0" t="0" r="0" b="0"/>
            </a:stretch>
          </a:blipFill>
        </p:spPr>
      </p:sp>
      <p:sp>
        <p:nvSpPr>
          <p:cNvPr name="Freeform 5" id="5"/>
          <p:cNvSpPr/>
          <p:nvPr/>
        </p:nvSpPr>
        <p:spPr>
          <a:xfrm flipH="false" flipV="false" rot="0">
            <a:off x="3259460" y="300429"/>
            <a:ext cx="9545794" cy="4063224"/>
          </a:xfrm>
          <a:custGeom>
            <a:avLst/>
            <a:gdLst/>
            <a:ahLst/>
            <a:cxnLst/>
            <a:rect r="r" b="b" t="t" l="l"/>
            <a:pathLst>
              <a:path h="4063224" w="9545794">
                <a:moveTo>
                  <a:pt x="0" y="0"/>
                </a:moveTo>
                <a:lnTo>
                  <a:pt x="9545794" y="0"/>
                </a:lnTo>
                <a:lnTo>
                  <a:pt x="9545794" y="4063225"/>
                </a:lnTo>
                <a:lnTo>
                  <a:pt x="0" y="4063225"/>
                </a:lnTo>
                <a:lnTo>
                  <a:pt x="0" y="0"/>
                </a:lnTo>
                <a:close/>
              </a:path>
            </a:pathLst>
          </a:custGeom>
          <a:blipFill>
            <a:blip r:embed="rId5"/>
            <a:stretch>
              <a:fillRect l="0" t="0" r="0" b="0"/>
            </a:stretch>
          </a:blipFill>
        </p:spPr>
      </p:sp>
      <p:grpSp>
        <p:nvGrpSpPr>
          <p:cNvPr name="Group 6" id="6"/>
          <p:cNvGrpSpPr/>
          <p:nvPr/>
        </p:nvGrpSpPr>
        <p:grpSpPr>
          <a:xfrm rot="0">
            <a:off x="16045285" y="-610100"/>
            <a:ext cx="2225709" cy="11072020"/>
            <a:chOff x="0" y="0"/>
            <a:chExt cx="586195" cy="2916088"/>
          </a:xfrm>
        </p:grpSpPr>
        <p:sp>
          <p:nvSpPr>
            <p:cNvPr name="Freeform 7" id="7"/>
            <p:cNvSpPr/>
            <p:nvPr/>
          </p:nvSpPr>
          <p:spPr>
            <a:xfrm flipH="false" flipV="false" rot="0">
              <a:off x="0" y="0"/>
              <a:ext cx="586195" cy="2916088"/>
            </a:xfrm>
            <a:custGeom>
              <a:avLst/>
              <a:gdLst/>
              <a:ahLst/>
              <a:cxnLst/>
              <a:rect r="r" b="b" t="t" l="l"/>
              <a:pathLst>
                <a:path h="2916088" w="586195">
                  <a:moveTo>
                    <a:pt x="0" y="0"/>
                  </a:moveTo>
                  <a:lnTo>
                    <a:pt x="586195" y="0"/>
                  </a:lnTo>
                  <a:lnTo>
                    <a:pt x="586195" y="2916088"/>
                  </a:lnTo>
                  <a:lnTo>
                    <a:pt x="0" y="2916088"/>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8" id="8"/>
            <p:cNvSpPr txBox="true"/>
            <p:nvPr/>
          </p:nvSpPr>
          <p:spPr>
            <a:xfrm>
              <a:off x="0" y="47625"/>
              <a:ext cx="586195" cy="2868463"/>
            </a:xfrm>
            <a:prstGeom prst="rect">
              <a:avLst/>
            </a:prstGeom>
          </p:spPr>
          <p:txBody>
            <a:bodyPr anchor="ctr" rtlCol="false" tIns="50800" lIns="50800" bIns="50800" rIns="50800"/>
            <a:lstStyle/>
            <a:p>
              <a:pPr algn="ctr">
                <a:lnSpc>
                  <a:spcPts val="2521"/>
                </a:lnSpc>
              </a:pPr>
            </a:p>
          </p:txBody>
        </p:sp>
      </p:grpSp>
      <p:sp>
        <p:nvSpPr>
          <p:cNvPr name="TextBox 9" id="9"/>
          <p:cNvSpPr txBox="true"/>
          <p:nvPr/>
        </p:nvSpPr>
        <p:spPr>
          <a:xfrm rot="5400000">
            <a:off x="11992464" y="4103720"/>
            <a:ext cx="10287000" cy="2079559"/>
          </a:xfrm>
          <a:prstGeom prst="rect">
            <a:avLst/>
          </a:prstGeom>
        </p:spPr>
        <p:txBody>
          <a:bodyPr anchor="t" rtlCol="false" tIns="0" lIns="0" bIns="0" rIns="0">
            <a:spAutoFit/>
          </a:bodyPr>
          <a:lstStyle/>
          <a:p>
            <a:pPr algn="ctr">
              <a:lnSpc>
                <a:spcPts val="7694"/>
              </a:lnSpc>
            </a:pPr>
            <a:r>
              <a:rPr lang="en-US" b="true" sz="7932">
                <a:solidFill>
                  <a:srgbClr val="343434"/>
                </a:solidFill>
                <a:latin typeface="Telegraf Bold"/>
                <a:ea typeface="Telegraf Bold"/>
                <a:cs typeface="Telegraf Bold"/>
                <a:sym typeface="Telegraf Bold"/>
              </a:rPr>
              <a:t>CLUSTERING</a:t>
            </a:r>
          </a:p>
          <a:p>
            <a:pPr algn="ctr">
              <a:lnSpc>
                <a:spcPts val="7694"/>
              </a:lnSpc>
            </a:pPr>
            <a:r>
              <a:rPr lang="en-US" b="true" sz="7932">
                <a:solidFill>
                  <a:srgbClr val="343434"/>
                </a:solidFill>
                <a:latin typeface="Telegraf Bold"/>
                <a:ea typeface="Telegraf Bold"/>
                <a:cs typeface="Telegraf Bold"/>
                <a:sym typeface="Telegraf Bold"/>
              </a:rPr>
              <a:t>K-MEANS</a:t>
            </a:r>
          </a:p>
        </p:txBody>
      </p:sp>
      <p:sp>
        <p:nvSpPr>
          <p:cNvPr name="TextBox 10" id="10"/>
          <p:cNvSpPr txBox="true"/>
          <p:nvPr/>
        </p:nvSpPr>
        <p:spPr>
          <a:xfrm rot="0">
            <a:off x="491179" y="4544629"/>
            <a:ext cx="3929842" cy="1691640"/>
          </a:xfrm>
          <a:prstGeom prst="rect">
            <a:avLst/>
          </a:prstGeom>
        </p:spPr>
        <p:txBody>
          <a:bodyPr anchor="t" rtlCol="false" tIns="0" lIns="0" bIns="0" rIns="0">
            <a:spAutoFit/>
          </a:bodyPr>
          <a:lstStyle/>
          <a:p>
            <a:pPr algn="l">
              <a:lnSpc>
                <a:spcPts val="3359"/>
              </a:lnSpc>
            </a:pPr>
            <a:r>
              <a:rPr lang="en-US" sz="2400" spc="120">
                <a:solidFill>
                  <a:srgbClr val="343434"/>
                </a:solidFill>
                <a:latin typeface="Telegraf"/>
                <a:ea typeface="Telegraf"/>
                <a:cs typeface="Telegraf"/>
                <a:sym typeface="Telegraf"/>
              </a:rPr>
              <a:t>Chọn k = 3.</a:t>
            </a:r>
          </a:p>
          <a:p>
            <a:pPr algn="l">
              <a:lnSpc>
                <a:spcPts val="3359"/>
              </a:lnSpc>
            </a:pPr>
            <a:r>
              <a:rPr lang="en-US" sz="2400" spc="120">
                <a:solidFill>
                  <a:srgbClr val="343434"/>
                </a:solidFill>
                <a:latin typeface="Telegraf"/>
                <a:ea typeface="Telegraf"/>
                <a:cs typeface="Telegraf"/>
                <a:sym typeface="Telegraf"/>
              </a:rPr>
              <a:t>Dữ</a:t>
            </a:r>
            <a:r>
              <a:rPr lang="en-US" sz="2400" spc="120">
                <a:solidFill>
                  <a:srgbClr val="343434"/>
                </a:solidFill>
                <a:latin typeface="Telegraf"/>
                <a:ea typeface="Telegraf"/>
                <a:cs typeface="Telegraf"/>
                <a:sym typeface="Telegraf"/>
              </a:rPr>
              <a:t> liệu được chia thành 3 cụm</a:t>
            </a:r>
          </a:p>
          <a:p>
            <a:pPr algn="l">
              <a:lnSpc>
                <a:spcPts val="3359"/>
              </a:lnSpc>
              <a:spcBef>
                <a:spcPct val="0"/>
              </a:spcBef>
            </a:pPr>
          </a:p>
        </p:txBody>
      </p:sp>
      <p:sp>
        <p:nvSpPr>
          <p:cNvPr name="TextBox 11" id="11"/>
          <p:cNvSpPr txBox="true"/>
          <p:nvPr/>
        </p:nvSpPr>
        <p:spPr>
          <a:xfrm rot="0">
            <a:off x="5273210" y="4723699"/>
            <a:ext cx="5518295" cy="2948940"/>
          </a:xfrm>
          <a:prstGeom prst="rect">
            <a:avLst/>
          </a:prstGeom>
        </p:spPr>
        <p:txBody>
          <a:bodyPr anchor="t" rtlCol="false" tIns="0" lIns="0" bIns="0" rIns="0">
            <a:spAutoFit/>
          </a:bodyPr>
          <a:lstStyle/>
          <a:p>
            <a:pPr algn="l">
              <a:lnSpc>
                <a:spcPts val="3359"/>
              </a:lnSpc>
              <a:spcBef>
                <a:spcPct val="0"/>
              </a:spcBef>
            </a:pPr>
            <a:r>
              <a:rPr lang="en-US" b="true" sz="2400">
                <a:solidFill>
                  <a:srgbClr val="343434"/>
                </a:solidFill>
                <a:latin typeface="Telegraf Bold"/>
                <a:ea typeface="Telegraf Bold"/>
                <a:cs typeface="Telegraf Bold"/>
                <a:sym typeface="Telegraf Bold"/>
              </a:rPr>
              <a:t>C</a:t>
            </a:r>
            <a:r>
              <a:rPr lang="en-US" b="true" sz="2400">
                <a:solidFill>
                  <a:srgbClr val="343434"/>
                </a:solidFill>
                <a:latin typeface="Telegraf Bold"/>
                <a:ea typeface="Telegraf Bold"/>
                <a:cs typeface="Telegraf Bold"/>
                <a:sym typeface="Telegraf Bold"/>
              </a:rPr>
              <a:t>ụm 0 – Nhóm Nguy cơ Stress</a:t>
            </a:r>
          </a:p>
          <a:p>
            <a:pPr algn="l" marL="518160" indent="-259080" lvl="1">
              <a:lnSpc>
                <a:spcPts val="3359"/>
              </a:lnSpc>
              <a:spcBef>
                <a:spcPct val="0"/>
              </a:spcBef>
              <a:buFont typeface="Arial"/>
              <a:buChar char="•"/>
            </a:pPr>
            <a:r>
              <a:rPr lang="en-US" sz="2400">
                <a:solidFill>
                  <a:srgbClr val="343434"/>
                </a:solidFill>
                <a:latin typeface="Telegraf"/>
                <a:ea typeface="Telegraf"/>
                <a:cs typeface="Telegraf"/>
                <a:sym typeface="Telegraf"/>
              </a:rPr>
              <a:t>Độ tuổi trẻ nhất</a:t>
            </a:r>
          </a:p>
          <a:p>
            <a:pPr algn="l" marL="518160" indent="-259080" lvl="1">
              <a:lnSpc>
                <a:spcPts val="3359"/>
              </a:lnSpc>
              <a:spcBef>
                <a:spcPct val="0"/>
              </a:spcBef>
              <a:buFont typeface="Arial"/>
              <a:buChar char="•"/>
            </a:pPr>
            <a:r>
              <a:rPr lang="en-US" sz="2400">
                <a:solidFill>
                  <a:srgbClr val="343434"/>
                </a:solidFill>
                <a:latin typeface="Telegraf"/>
                <a:ea typeface="Telegraf"/>
                <a:cs typeface="Telegraf"/>
                <a:sym typeface="Telegraf"/>
              </a:rPr>
              <a:t>Stress cao, chất lượng giấc ngủ thấp</a:t>
            </a:r>
          </a:p>
          <a:p>
            <a:pPr algn="l" marL="518160" indent="-259080" lvl="1">
              <a:lnSpc>
                <a:spcPts val="3359"/>
              </a:lnSpc>
              <a:spcBef>
                <a:spcPct val="0"/>
              </a:spcBef>
              <a:buFont typeface="Arial"/>
              <a:buChar char="•"/>
            </a:pPr>
            <a:r>
              <a:rPr lang="en-US" sz="2400">
                <a:solidFill>
                  <a:srgbClr val="343434"/>
                </a:solidFill>
                <a:latin typeface="Telegraf"/>
                <a:ea typeface="Telegraf"/>
                <a:cs typeface="Telegraf"/>
                <a:sym typeface="Telegraf"/>
              </a:rPr>
              <a:t>Cần ưu tiên giảm căng thẳng tâm lý</a:t>
            </a:r>
          </a:p>
          <a:p>
            <a:pPr algn="l">
              <a:lnSpc>
                <a:spcPts val="3359"/>
              </a:lnSpc>
              <a:spcBef>
                <a:spcPct val="0"/>
              </a:spcBef>
            </a:pPr>
          </a:p>
        </p:txBody>
      </p:sp>
      <p:sp>
        <p:nvSpPr>
          <p:cNvPr name="TextBox 12" id="12"/>
          <p:cNvSpPr txBox="true"/>
          <p:nvPr/>
        </p:nvSpPr>
        <p:spPr>
          <a:xfrm rot="0">
            <a:off x="10937275" y="4761799"/>
            <a:ext cx="4962238" cy="2910839"/>
          </a:xfrm>
          <a:prstGeom prst="rect">
            <a:avLst/>
          </a:prstGeom>
        </p:spPr>
        <p:txBody>
          <a:bodyPr anchor="t" rtlCol="false" tIns="0" lIns="0" bIns="0" rIns="0">
            <a:spAutoFit/>
          </a:bodyPr>
          <a:lstStyle/>
          <a:p>
            <a:pPr algn="l">
              <a:lnSpc>
                <a:spcPts val="3360"/>
              </a:lnSpc>
            </a:pPr>
            <a:r>
              <a:rPr lang="en-US" sz="2400" b="true">
                <a:solidFill>
                  <a:srgbClr val="343434"/>
                </a:solidFill>
                <a:latin typeface="Noto Sans Bold"/>
                <a:ea typeface="Noto Sans Bold"/>
                <a:cs typeface="Noto Sans Bold"/>
                <a:sym typeface="Noto Sans Bold"/>
              </a:rPr>
              <a:t>Cụm 1</a:t>
            </a:r>
            <a:r>
              <a:rPr lang="en-US" sz="2400">
                <a:solidFill>
                  <a:srgbClr val="343434"/>
                </a:solidFill>
                <a:latin typeface="Noto Sans"/>
                <a:ea typeface="Noto Sans"/>
                <a:cs typeface="Noto Sans"/>
                <a:sym typeface="Noto Sans"/>
              </a:rPr>
              <a:t> </a:t>
            </a:r>
            <a:r>
              <a:rPr lang="en-US" sz="2400" b="true">
                <a:solidFill>
                  <a:srgbClr val="343434"/>
                </a:solidFill>
                <a:latin typeface="Noto Sans Bold"/>
                <a:ea typeface="Noto Sans Bold"/>
                <a:cs typeface="Noto Sans Bold"/>
                <a:sym typeface="Noto Sans Bold"/>
              </a:rPr>
              <a:t>– N</a:t>
            </a:r>
            <a:r>
              <a:rPr lang="en-US" b="true" sz="2400">
                <a:solidFill>
                  <a:srgbClr val="343434"/>
                </a:solidFill>
                <a:latin typeface="Noto Sans Bold"/>
                <a:ea typeface="Noto Sans Bold"/>
                <a:cs typeface="Noto Sans Bold"/>
                <a:sym typeface="Noto Sans Bold"/>
              </a:rPr>
              <a:t>hóm Cân bằng</a:t>
            </a:r>
          </a:p>
          <a:p>
            <a:pPr algn="l" marL="518165" indent="-259082" lvl="1">
              <a:lnSpc>
                <a:spcPts val="3360"/>
              </a:lnSpc>
              <a:buFont typeface="Arial"/>
              <a:buChar char="•"/>
            </a:pPr>
            <a:r>
              <a:rPr lang="en-US" sz="2400">
                <a:solidFill>
                  <a:srgbClr val="343434"/>
                </a:solidFill>
                <a:latin typeface="Noto Sans"/>
                <a:ea typeface="Noto Sans"/>
                <a:cs typeface="Noto Sans"/>
                <a:sym typeface="Noto Sans"/>
              </a:rPr>
              <a:t>Thời gian ngủ dài và chất lượng ngủ tốt</a:t>
            </a:r>
          </a:p>
          <a:p>
            <a:pPr algn="l" marL="518165" indent="-259082" lvl="1">
              <a:lnSpc>
                <a:spcPts val="3360"/>
              </a:lnSpc>
              <a:buFont typeface="Arial"/>
              <a:buChar char="•"/>
            </a:pPr>
            <a:r>
              <a:rPr lang="en-US" sz="2400">
                <a:solidFill>
                  <a:srgbClr val="343434"/>
                </a:solidFill>
                <a:latin typeface="Noto Sans"/>
                <a:ea typeface="Noto Sans"/>
                <a:cs typeface="Noto Sans"/>
                <a:sym typeface="Noto Sans"/>
              </a:rPr>
              <a:t>Stress thấp</a:t>
            </a:r>
          </a:p>
          <a:p>
            <a:pPr algn="l" marL="518165" indent="-259082" lvl="1">
              <a:lnSpc>
                <a:spcPts val="3360"/>
              </a:lnSpc>
              <a:buFont typeface="Arial"/>
              <a:buChar char="•"/>
            </a:pPr>
            <a:r>
              <a:rPr lang="en-US" sz="2400">
                <a:solidFill>
                  <a:srgbClr val="343434"/>
                </a:solidFill>
                <a:latin typeface="Noto Sans"/>
                <a:ea typeface="Noto Sans"/>
                <a:cs typeface="Noto Sans"/>
                <a:sym typeface="Noto Sans"/>
              </a:rPr>
              <a:t>Nhóm có lối sống lành mạnh nhất</a:t>
            </a:r>
          </a:p>
          <a:p>
            <a:pPr algn="l">
              <a:lnSpc>
                <a:spcPts val="3360"/>
              </a:lnSpc>
            </a:pPr>
          </a:p>
        </p:txBody>
      </p:sp>
      <p:sp>
        <p:nvSpPr>
          <p:cNvPr name="TextBox 13" id="13"/>
          <p:cNvSpPr txBox="true"/>
          <p:nvPr/>
        </p:nvSpPr>
        <p:spPr>
          <a:xfrm rot="0">
            <a:off x="7808995" y="7888248"/>
            <a:ext cx="5104924" cy="2072639"/>
          </a:xfrm>
          <a:prstGeom prst="rect">
            <a:avLst/>
          </a:prstGeom>
        </p:spPr>
        <p:txBody>
          <a:bodyPr anchor="t" rtlCol="false" tIns="0" lIns="0" bIns="0" rIns="0">
            <a:spAutoFit/>
          </a:bodyPr>
          <a:lstStyle/>
          <a:p>
            <a:pPr algn="l">
              <a:lnSpc>
                <a:spcPts val="3360"/>
              </a:lnSpc>
            </a:pPr>
            <a:r>
              <a:rPr lang="en-US" sz="2400" b="true">
                <a:solidFill>
                  <a:srgbClr val="343434"/>
                </a:solidFill>
                <a:latin typeface="Noto Sans Bold"/>
                <a:ea typeface="Noto Sans Bold"/>
                <a:cs typeface="Noto Sans Bold"/>
                <a:sym typeface="Noto Sans Bold"/>
              </a:rPr>
              <a:t>Cụm 2 – Nhóm Nguy cơ Bệnh lý</a:t>
            </a:r>
          </a:p>
          <a:p>
            <a:pPr algn="l" marL="518165" indent="-259082" lvl="1">
              <a:lnSpc>
                <a:spcPts val="3360"/>
              </a:lnSpc>
              <a:buFont typeface="Arial"/>
              <a:buChar char="•"/>
            </a:pPr>
            <a:r>
              <a:rPr lang="en-US" sz="2400">
                <a:solidFill>
                  <a:srgbClr val="343434"/>
                </a:solidFill>
                <a:latin typeface="Noto Sans"/>
                <a:ea typeface="Noto Sans"/>
                <a:cs typeface="Noto Sans"/>
                <a:sym typeface="Noto Sans"/>
              </a:rPr>
              <a:t>Độ tuổi cao nhất</a:t>
            </a:r>
          </a:p>
          <a:p>
            <a:pPr algn="l" marL="518165" indent="-259082" lvl="1">
              <a:lnSpc>
                <a:spcPts val="3360"/>
              </a:lnSpc>
              <a:buFont typeface="Arial"/>
              <a:buChar char="•"/>
            </a:pPr>
            <a:r>
              <a:rPr lang="en-US" sz="2400">
                <a:solidFill>
                  <a:srgbClr val="343434"/>
                </a:solidFill>
                <a:latin typeface="Noto Sans"/>
                <a:ea typeface="Noto Sans"/>
                <a:cs typeface="Noto Sans"/>
                <a:sym typeface="Noto Sans"/>
              </a:rPr>
              <a:t>Huyết áp cao, nguy cơ tim mạch</a:t>
            </a:r>
          </a:p>
          <a:p>
            <a:pPr algn="l" marL="518165" indent="-259082" lvl="1">
              <a:lnSpc>
                <a:spcPts val="3360"/>
              </a:lnSpc>
              <a:buFont typeface="Arial"/>
              <a:buChar char="•"/>
            </a:pPr>
            <a:r>
              <a:rPr lang="en-US" sz="2400">
                <a:solidFill>
                  <a:srgbClr val="343434"/>
                </a:solidFill>
                <a:latin typeface="Noto Sans"/>
                <a:ea typeface="Noto Sans"/>
                <a:cs typeface="Noto Sans"/>
                <a:sym typeface="Noto Sans"/>
              </a:rPr>
              <a:t>Cần theo dõi sức khỏe lâu dài</a:t>
            </a:r>
          </a:p>
          <a:p>
            <a:pPr algn="l">
              <a:lnSpc>
                <a:spcPts val="336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067289" y="-1984612"/>
            <a:ext cx="10441422" cy="4424552"/>
          </a:xfrm>
          <a:custGeom>
            <a:avLst/>
            <a:gdLst/>
            <a:ahLst/>
            <a:cxnLst/>
            <a:rect r="r" b="b" t="t" l="l"/>
            <a:pathLst>
              <a:path h="4424552" w="10441422">
                <a:moveTo>
                  <a:pt x="10441422" y="0"/>
                </a:moveTo>
                <a:lnTo>
                  <a:pt x="0" y="0"/>
                </a:lnTo>
                <a:lnTo>
                  <a:pt x="0" y="4424552"/>
                </a:lnTo>
                <a:lnTo>
                  <a:pt x="10441422" y="4424552"/>
                </a:lnTo>
                <a:lnTo>
                  <a:pt x="10441422"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0" y="0"/>
            <a:ext cx="2222584" cy="11072020"/>
            <a:chOff x="0" y="0"/>
            <a:chExt cx="585372" cy="2916088"/>
          </a:xfrm>
        </p:grpSpPr>
        <p:sp>
          <p:nvSpPr>
            <p:cNvPr name="Freeform 5" id="5"/>
            <p:cNvSpPr/>
            <p:nvPr/>
          </p:nvSpPr>
          <p:spPr>
            <a:xfrm flipH="false" flipV="false" rot="0">
              <a:off x="0" y="0"/>
              <a:ext cx="585372" cy="2916088"/>
            </a:xfrm>
            <a:custGeom>
              <a:avLst/>
              <a:gdLst/>
              <a:ahLst/>
              <a:cxnLst/>
              <a:rect r="r" b="b" t="t" l="l"/>
              <a:pathLst>
                <a:path h="2916088" w="585372">
                  <a:moveTo>
                    <a:pt x="0" y="0"/>
                  </a:moveTo>
                  <a:lnTo>
                    <a:pt x="585372" y="0"/>
                  </a:lnTo>
                  <a:lnTo>
                    <a:pt x="585372" y="2916088"/>
                  </a:lnTo>
                  <a:lnTo>
                    <a:pt x="0" y="2916088"/>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6" id="6"/>
            <p:cNvSpPr txBox="true"/>
            <p:nvPr/>
          </p:nvSpPr>
          <p:spPr>
            <a:xfrm>
              <a:off x="0" y="-57150"/>
              <a:ext cx="585372"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10158488" y="504581"/>
            <a:ext cx="5592954" cy="4289403"/>
          </a:xfrm>
          <a:custGeom>
            <a:avLst/>
            <a:gdLst/>
            <a:ahLst/>
            <a:cxnLst/>
            <a:rect r="r" b="b" t="t" l="l"/>
            <a:pathLst>
              <a:path h="4289403" w="5592954">
                <a:moveTo>
                  <a:pt x="0" y="0"/>
                </a:moveTo>
                <a:lnTo>
                  <a:pt x="5592954" y="0"/>
                </a:lnTo>
                <a:lnTo>
                  <a:pt x="5592954" y="4289404"/>
                </a:lnTo>
                <a:lnTo>
                  <a:pt x="0" y="4289404"/>
                </a:lnTo>
                <a:lnTo>
                  <a:pt x="0" y="0"/>
                </a:lnTo>
                <a:close/>
              </a:path>
            </a:pathLst>
          </a:custGeom>
          <a:blipFill>
            <a:blip r:embed="rId4"/>
            <a:stretch>
              <a:fillRect l="0" t="0" r="-2599" b="0"/>
            </a:stretch>
          </a:blipFill>
        </p:spPr>
      </p:sp>
      <p:sp>
        <p:nvSpPr>
          <p:cNvPr name="TextBox 8" id="8"/>
          <p:cNvSpPr txBox="true"/>
          <p:nvPr/>
        </p:nvSpPr>
        <p:spPr>
          <a:xfrm rot="0">
            <a:off x="12114668" y="6830598"/>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05</a:t>
            </a:r>
          </a:p>
        </p:txBody>
      </p:sp>
      <p:sp>
        <p:nvSpPr>
          <p:cNvPr name="TextBox 9" id="9"/>
          <p:cNvSpPr txBox="true"/>
          <p:nvPr/>
        </p:nvSpPr>
        <p:spPr>
          <a:xfrm rot="0">
            <a:off x="3150667" y="1843151"/>
            <a:ext cx="5993333" cy="1574165"/>
          </a:xfrm>
          <a:prstGeom prst="rect">
            <a:avLst/>
          </a:prstGeom>
        </p:spPr>
        <p:txBody>
          <a:bodyPr anchor="t" rtlCol="false" tIns="0" lIns="0" bIns="0" rIns="0">
            <a:spAutoFit/>
          </a:bodyPr>
          <a:lstStyle/>
          <a:p>
            <a:pPr algn="l">
              <a:lnSpc>
                <a:spcPts val="3359"/>
              </a:lnSpc>
            </a:pPr>
            <a:r>
              <a:rPr lang="en-US" sz="2399" spc="119" b="true">
                <a:solidFill>
                  <a:srgbClr val="343434"/>
                </a:solidFill>
                <a:latin typeface="Noto Sans Bold"/>
                <a:ea typeface="Noto Sans Bold"/>
                <a:cs typeface="Noto Sans Bold"/>
                <a:sym typeface="Noto Sans Bold"/>
              </a:rPr>
              <a:t>Phân loại tình trạng rối loạn giấc ngủ. Dựa</a:t>
            </a:r>
            <a:r>
              <a:rPr lang="en-US" sz="2399" spc="119" b="true">
                <a:solidFill>
                  <a:srgbClr val="343434"/>
                </a:solidFill>
                <a:latin typeface="Noto Sans Bold"/>
                <a:ea typeface="Noto Sans Bold"/>
                <a:cs typeface="Noto Sans Bold"/>
                <a:sym typeface="Noto Sans Bold"/>
              </a:rPr>
              <a:t> trên c</a:t>
            </a:r>
            <a:r>
              <a:rPr lang="en-US" sz="2399" spc="119" b="true">
                <a:solidFill>
                  <a:srgbClr val="343434"/>
                </a:solidFill>
                <a:latin typeface="Noto Sans Bold"/>
                <a:ea typeface="Noto Sans Bold"/>
                <a:cs typeface="Noto Sans Bold"/>
                <a:sym typeface="Noto Sans Bold"/>
              </a:rPr>
              <a:t>ác</a:t>
            </a:r>
            <a:r>
              <a:rPr lang="en-US" sz="2399" spc="119" b="true">
                <a:solidFill>
                  <a:srgbClr val="343434"/>
                </a:solidFill>
                <a:latin typeface="Noto Sans Bold"/>
                <a:ea typeface="Noto Sans Bold"/>
                <a:cs typeface="Noto Sans Bold"/>
                <a:sym typeface="Noto Sans Bold"/>
              </a:rPr>
              <a:t> chỉ số sức khỏe và lối sống</a:t>
            </a:r>
          </a:p>
          <a:p>
            <a:pPr algn="l">
              <a:lnSpc>
                <a:spcPts val="2660"/>
              </a:lnSpc>
              <a:spcBef>
                <a:spcPct val="0"/>
              </a:spcBef>
            </a:pPr>
          </a:p>
        </p:txBody>
      </p:sp>
      <p:sp>
        <p:nvSpPr>
          <p:cNvPr name="TextBox 10" id="10"/>
          <p:cNvSpPr txBox="true"/>
          <p:nvPr/>
        </p:nvSpPr>
        <p:spPr>
          <a:xfrm rot="-5400000">
            <a:off x="-3994984" y="4238964"/>
            <a:ext cx="10287000" cy="1809071"/>
          </a:xfrm>
          <a:prstGeom prst="rect">
            <a:avLst/>
          </a:prstGeom>
        </p:spPr>
        <p:txBody>
          <a:bodyPr anchor="t" rtlCol="false" tIns="0" lIns="0" bIns="0" rIns="0">
            <a:spAutoFit/>
          </a:bodyPr>
          <a:lstStyle/>
          <a:p>
            <a:pPr algn="ctr">
              <a:lnSpc>
                <a:spcPts val="6787"/>
              </a:lnSpc>
            </a:pPr>
            <a:r>
              <a:rPr lang="en-US" b="true" sz="6464">
                <a:solidFill>
                  <a:srgbClr val="343434"/>
                </a:solidFill>
                <a:latin typeface="Telegraf Bold"/>
                <a:ea typeface="Telegraf Bold"/>
                <a:cs typeface="Telegraf Bold"/>
                <a:sym typeface="Telegraf Bold"/>
              </a:rPr>
              <a:t>CLASSIFICATION</a:t>
            </a:r>
          </a:p>
          <a:p>
            <a:pPr algn="ctr">
              <a:lnSpc>
                <a:spcPts val="6787"/>
              </a:lnSpc>
            </a:pPr>
            <a:r>
              <a:rPr lang="en-US" b="true" sz="6464">
                <a:solidFill>
                  <a:srgbClr val="343434"/>
                </a:solidFill>
                <a:latin typeface="Telegraf Bold"/>
                <a:ea typeface="Telegraf Bold"/>
                <a:cs typeface="Telegraf Bold"/>
                <a:sym typeface="Telegraf Bold"/>
              </a:rPr>
              <a:t>RANDOM FOREST</a:t>
            </a:r>
          </a:p>
        </p:txBody>
      </p:sp>
      <p:sp>
        <p:nvSpPr>
          <p:cNvPr name="TextBox 11" id="11"/>
          <p:cNvSpPr txBox="true"/>
          <p:nvPr/>
        </p:nvSpPr>
        <p:spPr>
          <a:xfrm rot="0">
            <a:off x="2730548" y="5383428"/>
            <a:ext cx="14855880" cy="41681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Systolic BP (Huyết áp tâm thu - 0.195):</a:t>
            </a:r>
            <a:r>
              <a:rPr lang="en-US" sz="2400">
                <a:solidFill>
                  <a:srgbClr val="000000"/>
                </a:solidFill>
                <a:latin typeface="Noto Sans"/>
                <a:ea typeface="Noto Sans"/>
                <a:cs typeface="Noto Sans"/>
                <a:sym typeface="Noto Sans"/>
              </a:rPr>
              <a:t> là yếu tố quan trọng nhất trong dự đoán rối loạn giấc ngủ</a:t>
            </a:r>
          </a:p>
          <a:p>
            <a:pPr algn="l">
              <a:lnSpc>
                <a:spcPts val="3359"/>
              </a:lnSpc>
            </a:pPr>
          </a:p>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Age (Tuổi - 0.151) &amp; Sleep Duration (Thời lượng ngủ - 0.168):</a:t>
            </a:r>
            <a:r>
              <a:rPr lang="en-US" sz="2400">
                <a:solidFill>
                  <a:srgbClr val="000000"/>
                </a:solidFill>
                <a:latin typeface="Noto Sans"/>
                <a:ea typeface="Noto Sans"/>
                <a:cs typeface="Noto Sans"/>
                <a:sym typeface="Noto Sans"/>
              </a:rPr>
              <a:t> có ảnh hưởng lớn và gần tương đương đến nguy cơ rối loạn</a:t>
            </a:r>
          </a:p>
          <a:p>
            <a:pPr algn="l">
              <a:lnSpc>
                <a:spcPts val="3359"/>
              </a:lnSpc>
            </a:pPr>
          </a:p>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Diastolic BP (Huyết áp tâm trương - 0.140): </a:t>
            </a:r>
            <a:r>
              <a:rPr lang="en-US" sz="2400">
                <a:solidFill>
                  <a:srgbClr val="000000"/>
                </a:solidFill>
                <a:latin typeface="Noto Sans"/>
                <a:ea typeface="Noto Sans"/>
                <a:cs typeface="Noto Sans"/>
                <a:sym typeface="Noto Sans"/>
              </a:rPr>
              <a:t>tiếp tục khẳng định vai trò của sức khỏe tim mạch</a:t>
            </a:r>
          </a:p>
          <a:p>
            <a:pPr algn="l">
              <a:lnSpc>
                <a:spcPts val="3359"/>
              </a:lnSpc>
            </a:pPr>
          </a:p>
          <a:p>
            <a:pPr algn="l" marL="518160" indent="-259080" lvl="1">
              <a:lnSpc>
                <a:spcPts val="3359"/>
              </a:lnSpc>
              <a:buFont typeface="Arial"/>
              <a:buChar char="•"/>
            </a:pPr>
            <a:r>
              <a:rPr lang="en-US" b="true" sz="2400">
                <a:solidFill>
                  <a:srgbClr val="000000"/>
                </a:solidFill>
                <a:latin typeface="Noto Sans Bold"/>
                <a:ea typeface="Noto Sans Bold"/>
                <a:cs typeface="Noto Sans Bold"/>
                <a:sym typeface="Noto Sans Bold"/>
              </a:rPr>
              <a:t>Các yếu tố lối sống (BMI, Stress, Steps): </a:t>
            </a:r>
            <a:r>
              <a:rPr lang="en-US" sz="2400">
                <a:solidFill>
                  <a:srgbClr val="000000"/>
                </a:solidFill>
                <a:latin typeface="Noto Sans"/>
                <a:ea typeface="Noto Sans"/>
                <a:cs typeface="Noto Sans"/>
                <a:sym typeface="Noto Sans"/>
              </a:rPr>
              <a:t>Có trọng số thấp hơn nhưng vẫn đóng vai trò điều phối.</a:t>
            </a:r>
          </a:p>
          <a:p>
            <a:pPr algn="l">
              <a:lnSpc>
                <a:spcPts val="3359"/>
              </a:lnSpc>
            </a:pPr>
          </a:p>
          <a:p>
            <a:pPr algn="l" marL="518160" indent="-259080" lvl="1">
              <a:lnSpc>
                <a:spcPts val="3359"/>
              </a:lnSpc>
              <a:buFont typeface="Arial"/>
              <a:buChar char="•"/>
            </a:pPr>
            <a:r>
              <a:rPr lang="en-US" sz="2400">
                <a:solidFill>
                  <a:srgbClr val="000000"/>
                </a:solidFill>
                <a:latin typeface="Noto Sans"/>
                <a:ea typeface="Noto Sans"/>
                <a:cs typeface="Noto Sans"/>
                <a:sym typeface="Noto Sans"/>
              </a:rPr>
              <a:t> Đặc biệt, </a:t>
            </a:r>
            <a:r>
              <a:rPr lang="en-US" b="true" sz="2400">
                <a:solidFill>
                  <a:srgbClr val="000000"/>
                </a:solidFill>
                <a:latin typeface="Noto Sans Bold"/>
                <a:ea typeface="Noto Sans Bold"/>
                <a:cs typeface="Noto Sans Bold"/>
                <a:sym typeface="Noto Sans Bold"/>
              </a:rPr>
              <a:t>BMI và Stress</a:t>
            </a:r>
            <a:r>
              <a:rPr lang="en-US" sz="2400">
                <a:solidFill>
                  <a:srgbClr val="000000"/>
                </a:solidFill>
                <a:latin typeface="Noto Sans"/>
                <a:ea typeface="Noto Sans"/>
                <a:cs typeface="Noto Sans"/>
                <a:sym typeface="Noto Sans"/>
              </a:rPr>
              <a:t> giúp phân biệt giữa mất ngủ và ngưng thở khi ngủ</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652418" y="7683331"/>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7462714" y="3930829"/>
            <a:ext cx="7249124" cy="2825995"/>
          </a:xfrm>
          <a:custGeom>
            <a:avLst/>
            <a:gdLst/>
            <a:ahLst/>
            <a:cxnLst/>
            <a:rect r="r" b="b" t="t" l="l"/>
            <a:pathLst>
              <a:path h="2825995" w="7249124">
                <a:moveTo>
                  <a:pt x="0" y="0"/>
                </a:moveTo>
                <a:lnTo>
                  <a:pt x="7249124" y="0"/>
                </a:lnTo>
                <a:lnTo>
                  <a:pt x="7249124" y="2825994"/>
                </a:lnTo>
                <a:lnTo>
                  <a:pt x="0" y="2825994"/>
                </a:lnTo>
                <a:lnTo>
                  <a:pt x="0" y="0"/>
                </a:lnTo>
                <a:close/>
              </a:path>
            </a:pathLst>
          </a:custGeom>
          <a:blipFill>
            <a:blip r:embed="rId4"/>
            <a:stretch>
              <a:fillRect l="0" t="0" r="-3268" b="0"/>
            </a:stretch>
          </a:blipFill>
        </p:spPr>
      </p:sp>
      <p:grpSp>
        <p:nvGrpSpPr>
          <p:cNvPr name="Group 5" id="5"/>
          <p:cNvGrpSpPr/>
          <p:nvPr/>
        </p:nvGrpSpPr>
        <p:grpSpPr>
          <a:xfrm rot="0">
            <a:off x="16045285" y="-610100"/>
            <a:ext cx="2225709" cy="11072020"/>
            <a:chOff x="0" y="0"/>
            <a:chExt cx="586195" cy="2916088"/>
          </a:xfrm>
        </p:grpSpPr>
        <p:sp>
          <p:nvSpPr>
            <p:cNvPr name="Freeform 6" id="6"/>
            <p:cNvSpPr/>
            <p:nvPr/>
          </p:nvSpPr>
          <p:spPr>
            <a:xfrm flipH="false" flipV="false" rot="0">
              <a:off x="0" y="0"/>
              <a:ext cx="586195" cy="2916088"/>
            </a:xfrm>
            <a:custGeom>
              <a:avLst/>
              <a:gdLst/>
              <a:ahLst/>
              <a:cxnLst/>
              <a:rect r="r" b="b" t="t" l="l"/>
              <a:pathLst>
                <a:path h="2916088" w="586195">
                  <a:moveTo>
                    <a:pt x="0" y="0"/>
                  </a:moveTo>
                  <a:lnTo>
                    <a:pt x="586195" y="0"/>
                  </a:lnTo>
                  <a:lnTo>
                    <a:pt x="586195" y="2916088"/>
                  </a:lnTo>
                  <a:lnTo>
                    <a:pt x="0" y="2916088"/>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7" id="7"/>
            <p:cNvSpPr txBox="true"/>
            <p:nvPr/>
          </p:nvSpPr>
          <p:spPr>
            <a:xfrm>
              <a:off x="0" y="47625"/>
              <a:ext cx="586195" cy="2868463"/>
            </a:xfrm>
            <a:prstGeom prst="rect">
              <a:avLst/>
            </a:prstGeom>
          </p:spPr>
          <p:txBody>
            <a:bodyPr anchor="ctr" rtlCol="false" tIns="50800" lIns="50800" bIns="50800" rIns="50800"/>
            <a:lstStyle/>
            <a:p>
              <a:pPr algn="ctr">
                <a:lnSpc>
                  <a:spcPts val="2521"/>
                </a:lnSpc>
              </a:pPr>
            </a:p>
          </p:txBody>
        </p:sp>
      </p:grpSp>
      <p:sp>
        <p:nvSpPr>
          <p:cNvPr name="Freeform 8" id="8"/>
          <p:cNvSpPr/>
          <p:nvPr/>
        </p:nvSpPr>
        <p:spPr>
          <a:xfrm flipH="false" flipV="false" rot="0">
            <a:off x="360609" y="328799"/>
            <a:ext cx="11301259" cy="3418631"/>
          </a:xfrm>
          <a:custGeom>
            <a:avLst/>
            <a:gdLst/>
            <a:ahLst/>
            <a:cxnLst/>
            <a:rect r="r" b="b" t="t" l="l"/>
            <a:pathLst>
              <a:path h="3418631" w="11301259">
                <a:moveTo>
                  <a:pt x="0" y="0"/>
                </a:moveTo>
                <a:lnTo>
                  <a:pt x="11301259" y="0"/>
                </a:lnTo>
                <a:lnTo>
                  <a:pt x="11301259" y="3418631"/>
                </a:lnTo>
                <a:lnTo>
                  <a:pt x="0" y="3418631"/>
                </a:lnTo>
                <a:lnTo>
                  <a:pt x="0" y="0"/>
                </a:lnTo>
                <a:close/>
              </a:path>
            </a:pathLst>
          </a:custGeom>
          <a:blipFill>
            <a:blip r:embed="rId5"/>
            <a:stretch>
              <a:fillRect l="0" t="0" r="0" b="0"/>
            </a:stretch>
          </a:blipFill>
        </p:spPr>
      </p:sp>
      <p:sp>
        <p:nvSpPr>
          <p:cNvPr name="TextBox 9" id="9"/>
          <p:cNvSpPr txBox="true"/>
          <p:nvPr/>
        </p:nvSpPr>
        <p:spPr>
          <a:xfrm rot="5400000">
            <a:off x="11992464" y="4103720"/>
            <a:ext cx="10287000" cy="2079559"/>
          </a:xfrm>
          <a:prstGeom prst="rect">
            <a:avLst/>
          </a:prstGeom>
        </p:spPr>
        <p:txBody>
          <a:bodyPr anchor="t" rtlCol="false" tIns="0" lIns="0" bIns="0" rIns="0">
            <a:spAutoFit/>
          </a:bodyPr>
          <a:lstStyle/>
          <a:p>
            <a:pPr algn="ctr">
              <a:lnSpc>
                <a:spcPts val="7694"/>
              </a:lnSpc>
            </a:pPr>
            <a:r>
              <a:rPr lang="en-US" b="true" sz="7932">
                <a:solidFill>
                  <a:srgbClr val="343434"/>
                </a:solidFill>
                <a:latin typeface="Telegraf Bold"/>
                <a:ea typeface="Telegraf Bold"/>
                <a:cs typeface="Telegraf Bold"/>
                <a:sym typeface="Telegraf Bold"/>
              </a:rPr>
              <a:t>ASSOCIATION RULES</a:t>
            </a:r>
          </a:p>
        </p:txBody>
      </p:sp>
      <p:sp>
        <p:nvSpPr>
          <p:cNvPr name="TextBox 10" id="10"/>
          <p:cNvSpPr txBox="true"/>
          <p:nvPr/>
        </p:nvSpPr>
        <p:spPr>
          <a:xfrm rot="0">
            <a:off x="7462714" y="6899698"/>
            <a:ext cx="8379772" cy="33299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343434"/>
                </a:solidFill>
                <a:latin typeface="Noto Sans"/>
                <a:ea typeface="Noto Sans"/>
                <a:cs typeface="Noto Sans"/>
                <a:sym typeface="Noto Sans"/>
              </a:rPr>
              <a:t>{Huyết áp bình thường, Stress trung bình} → {Không bị rối loạn giấc ngủ}</a:t>
            </a:r>
          </a:p>
          <a:p>
            <a:pPr algn="l">
              <a:lnSpc>
                <a:spcPts val="3359"/>
              </a:lnSpc>
            </a:pPr>
          </a:p>
          <a:p>
            <a:pPr algn="l" marL="518160" indent="-259080" lvl="1">
              <a:lnSpc>
                <a:spcPts val="3359"/>
              </a:lnSpc>
              <a:buFont typeface="Arial"/>
              <a:buChar char="•"/>
            </a:pPr>
            <a:r>
              <a:rPr lang="en-US" sz="2400">
                <a:solidFill>
                  <a:srgbClr val="343434"/>
                </a:solidFill>
                <a:latin typeface="Noto Sans"/>
                <a:ea typeface="Noto Sans"/>
                <a:cs typeface="Noto Sans"/>
                <a:sym typeface="Noto Sans"/>
              </a:rPr>
              <a:t>{Nhóm nghề nghiệp Văn phòng, Stress thấp, BMI bình thường} → {Không bị rối loạn giấc ngủ}.</a:t>
            </a:r>
          </a:p>
          <a:p>
            <a:pPr algn="l">
              <a:lnSpc>
                <a:spcPts val="3359"/>
              </a:lnSpc>
            </a:pPr>
          </a:p>
          <a:p>
            <a:pPr algn="l" marL="518160" indent="-259080" lvl="1">
              <a:lnSpc>
                <a:spcPts val="3359"/>
              </a:lnSpc>
              <a:buFont typeface="Arial"/>
              <a:buChar char="•"/>
            </a:pPr>
            <a:r>
              <a:rPr lang="en-US" sz="2400">
                <a:solidFill>
                  <a:srgbClr val="343434"/>
                </a:solidFill>
                <a:latin typeface="Noto Sans"/>
                <a:ea typeface="Noto Sans"/>
                <a:cs typeface="Noto Sans"/>
                <a:sym typeface="Noto Sans"/>
              </a:rPr>
              <a:t>{Nhóm tuổi trẻ, Huyết áp bình thường} → {Không bị rối loạn giấc ngủ, BMI bình thường}.</a:t>
            </a:r>
          </a:p>
        </p:txBody>
      </p:sp>
      <p:sp>
        <p:nvSpPr>
          <p:cNvPr name="TextBox 11" id="11"/>
          <p:cNvSpPr txBox="true"/>
          <p:nvPr/>
        </p:nvSpPr>
        <p:spPr>
          <a:xfrm rot="0">
            <a:off x="360609" y="4444153"/>
            <a:ext cx="6825896" cy="45872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343434"/>
                </a:solidFill>
                <a:latin typeface="Noto Sans"/>
                <a:ea typeface="Noto Sans"/>
                <a:cs typeface="Noto Sans"/>
                <a:sym typeface="Noto Sans"/>
              </a:rPr>
              <a:t>{BMI thừa cân , Nhóm Academic_Science, Stress thấp} → {Nữ giới, Tuổi trung niên, Huyết áp chớm cao, Mất ngủ }</a:t>
            </a:r>
          </a:p>
          <a:p>
            <a:pPr algn="l">
              <a:lnSpc>
                <a:spcPts val="3359"/>
              </a:lnSpc>
            </a:pPr>
          </a:p>
          <a:p>
            <a:pPr algn="l" marL="518160" indent="-259080" lvl="1">
              <a:lnSpc>
                <a:spcPts val="3359"/>
              </a:lnSpc>
              <a:buFont typeface="Arial"/>
              <a:buChar char="•"/>
            </a:pPr>
            <a:r>
              <a:rPr lang="en-US" sz="2400">
                <a:solidFill>
                  <a:srgbClr val="343434"/>
                </a:solidFill>
                <a:latin typeface="Noto Sans"/>
                <a:ea typeface="Noto Sans"/>
                <a:cs typeface="Noto Sans"/>
                <a:sym typeface="Noto Sans"/>
              </a:rPr>
              <a:t>{Nhóm Academic_Science, Stress thấp, Huyết áp chớm cao } → {Nữ giới, Tuổi trung niên, BMI thừa cân, Mất ngủ}</a:t>
            </a:r>
          </a:p>
          <a:p>
            <a:pPr algn="l">
              <a:lnSpc>
                <a:spcPts val="3359"/>
              </a:lnSpc>
            </a:pPr>
          </a:p>
          <a:p>
            <a:pPr algn="l" marL="518160" indent="-259080" lvl="1">
              <a:lnSpc>
                <a:spcPts val="3359"/>
              </a:lnSpc>
              <a:buFont typeface="Arial"/>
              <a:buChar char="•"/>
            </a:pPr>
            <a:r>
              <a:rPr lang="en-US" sz="2400">
                <a:solidFill>
                  <a:srgbClr val="343434"/>
                </a:solidFill>
                <a:latin typeface="Noto Sans"/>
                <a:ea typeface="Noto Sans"/>
                <a:cs typeface="Noto Sans"/>
                <a:sym typeface="Noto Sans"/>
              </a:rPr>
              <a:t> {Tuổi trung niên, Nữ giới, Huyết áp chớm cao, Stress thấp, BMI thừa cân} → {Nhóm Academic_Science, Mất ngủ}.</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TextBox 4" id="4"/>
          <p:cNvSpPr txBox="true"/>
          <p:nvPr/>
        </p:nvSpPr>
        <p:spPr>
          <a:xfrm rot="0">
            <a:off x="12114668" y="6830598"/>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05</a:t>
            </a:r>
          </a:p>
        </p:txBody>
      </p:sp>
      <p:sp>
        <p:nvSpPr>
          <p:cNvPr name="TextBox 5" id="5"/>
          <p:cNvSpPr txBox="true"/>
          <p:nvPr/>
        </p:nvSpPr>
        <p:spPr>
          <a:xfrm rot="0">
            <a:off x="711246" y="604409"/>
            <a:ext cx="15910015" cy="900898"/>
          </a:xfrm>
          <a:prstGeom prst="rect">
            <a:avLst/>
          </a:prstGeom>
        </p:spPr>
        <p:txBody>
          <a:bodyPr anchor="t" rtlCol="false" tIns="0" lIns="0" bIns="0" rIns="0">
            <a:spAutoFit/>
          </a:bodyPr>
          <a:lstStyle/>
          <a:p>
            <a:pPr algn="ctr">
              <a:lnSpc>
                <a:spcPts val="6194"/>
              </a:lnSpc>
            </a:pPr>
            <a:r>
              <a:rPr lang="en-US" b="true" sz="6385">
                <a:solidFill>
                  <a:srgbClr val="343434"/>
                </a:solidFill>
                <a:latin typeface="Telegraf Bold"/>
                <a:ea typeface="Telegraf Bold"/>
                <a:cs typeface="Telegraf Bold"/>
                <a:sym typeface="Telegraf Bold"/>
              </a:rPr>
              <a:t>CONCLUSION</a:t>
            </a:r>
          </a:p>
        </p:txBody>
      </p:sp>
      <p:sp>
        <p:nvSpPr>
          <p:cNvPr name="TextBox 6" id="6"/>
          <p:cNvSpPr txBox="true"/>
          <p:nvPr/>
        </p:nvSpPr>
        <p:spPr>
          <a:xfrm rot="0">
            <a:off x="2018671" y="2075629"/>
            <a:ext cx="13971336" cy="7044690"/>
          </a:xfrm>
          <a:prstGeom prst="rect">
            <a:avLst/>
          </a:prstGeom>
        </p:spPr>
        <p:txBody>
          <a:bodyPr anchor="t" rtlCol="false" tIns="0" lIns="0" bIns="0" rIns="0">
            <a:spAutoFit/>
          </a:bodyPr>
          <a:lstStyle/>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Phân tích dữ liệu cho thấy mối liên hệ rõ ràng giữa lối sống và chất lượng giấc ngủ</a:t>
            </a:r>
          </a:p>
          <a:p>
            <a:pPr algn="l">
              <a:lnSpc>
                <a:spcPts val="4059"/>
              </a:lnSpc>
            </a:pPr>
          </a:p>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Stress và </a:t>
            </a:r>
            <a:r>
              <a:rPr lang="en-US" sz="2899" spc="144">
                <a:solidFill>
                  <a:srgbClr val="343434"/>
                </a:solidFill>
                <a:latin typeface="Telegraf"/>
                <a:ea typeface="Telegraf"/>
                <a:cs typeface="Telegraf"/>
                <a:sym typeface="Telegraf"/>
              </a:rPr>
              <a:t>huyết áp là hai yếu tố ảnh hưởng mạnh đến rối</a:t>
            </a:r>
            <a:r>
              <a:rPr lang="en-US" sz="2899" spc="144">
                <a:solidFill>
                  <a:srgbClr val="343434"/>
                </a:solidFill>
                <a:latin typeface="Telegraf"/>
                <a:ea typeface="Telegraf"/>
                <a:cs typeface="Telegraf"/>
                <a:sym typeface="Telegraf"/>
              </a:rPr>
              <a:t> loạn giấc ngủ</a:t>
            </a:r>
          </a:p>
          <a:p>
            <a:pPr algn="l">
              <a:lnSpc>
                <a:spcPts val="4059"/>
              </a:lnSpc>
            </a:pPr>
          </a:p>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Phân cụm giúp xác định các nhóm đối tượng có mức độ rủi ro sức khỏe khác nhau</a:t>
            </a:r>
          </a:p>
          <a:p>
            <a:pPr algn="l">
              <a:lnSpc>
                <a:spcPts val="4059"/>
              </a:lnSpc>
            </a:pPr>
          </a:p>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Phân loại và luật kết hợp hỗ trợ nhận diện sớm nguy cơ rối loạn giấc ngủ</a:t>
            </a:r>
          </a:p>
          <a:p>
            <a:pPr algn="l">
              <a:lnSpc>
                <a:spcPts val="4059"/>
              </a:lnSpc>
            </a:pPr>
          </a:p>
          <a:p>
            <a:pPr algn="l" marL="626106" indent="-313053" lvl="1">
              <a:lnSpc>
                <a:spcPts val="4059"/>
              </a:lnSpc>
              <a:buFont typeface="Arial"/>
              <a:buChar char="•"/>
            </a:pPr>
            <a:r>
              <a:rPr lang="en-US" sz="2899" spc="144">
                <a:solidFill>
                  <a:srgbClr val="343434"/>
                </a:solidFill>
                <a:latin typeface="Telegraf"/>
                <a:ea typeface="Telegraf"/>
                <a:cs typeface="Telegraf"/>
                <a:sym typeface="Telegraf"/>
              </a:rPr>
              <a:t>Kết quả nghiên cứu có thể hỗ trợ ra quyết định cải thiện lối sống và sức khỏe</a:t>
            </a:r>
          </a:p>
          <a:p>
            <a:pPr algn="l">
              <a:lnSpc>
                <a:spcPts val="266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760705">
            <a:off x="1423346" y="-1948290"/>
            <a:ext cx="15441309" cy="6543255"/>
          </a:xfrm>
          <a:custGeom>
            <a:avLst/>
            <a:gdLst/>
            <a:ahLst/>
            <a:cxnLst/>
            <a:rect r="r" b="b" t="t" l="l"/>
            <a:pathLst>
              <a:path h="6543255" w="15441309">
                <a:moveTo>
                  <a:pt x="0" y="0"/>
                </a:moveTo>
                <a:lnTo>
                  <a:pt x="15441308" y="0"/>
                </a:lnTo>
                <a:lnTo>
                  <a:pt x="15441308" y="6543255"/>
                </a:lnTo>
                <a:lnTo>
                  <a:pt x="0" y="6543255"/>
                </a:lnTo>
                <a:lnTo>
                  <a:pt x="0" y="0"/>
                </a:lnTo>
                <a:close/>
              </a:path>
            </a:pathLst>
          </a:custGeom>
          <a:blipFill>
            <a:blip r:embed="rId2"/>
            <a:stretch>
              <a:fillRect l="0" t="0" r="0" b="0"/>
            </a:stretch>
          </a:blipFill>
        </p:spPr>
      </p:sp>
      <p:sp>
        <p:nvSpPr>
          <p:cNvPr name="TextBox 3" id="3"/>
          <p:cNvSpPr txBox="true"/>
          <p:nvPr/>
        </p:nvSpPr>
        <p:spPr>
          <a:xfrm rot="0">
            <a:off x="4421043" y="3816797"/>
            <a:ext cx="9445915" cy="2454026"/>
          </a:xfrm>
          <a:prstGeom prst="rect">
            <a:avLst/>
          </a:prstGeom>
        </p:spPr>
        <p:txBody>
          <a:bodyPr anchor="t" rtlCol="false" tIns="0" lIns="0" bIns="0" rIns="0">
            <a:spAutoFit/>
          </a:bodyPr>
          <a:lstStyle/>
          <a:p>
            <a:pPr algn="ctr">
              <a:lnSpc>
                <a:spcPts val="9059"/>
              </a:lnSpc>
            </a:pPr>
            <a:r>
              <a:rPr lang="en-US" b="true" sz="9339">
                <a:solidFill>
                  <a:srgbClr val="343434"/>
                </a:solidFill>
                <a:latin typeface="Telegraf Bold"/>
                <a:ea typeface="Telegraf Bold"/>
                <a:cs typeface="Telegraf Bold"/>
                <a:sym typeface="Telegraf Bold"/>
              </a:rPr>
              <a:t>THANKS FOR LISTENING</a:t>
            </a:r>
          </a:p>
        </p:txBody>
      </p:sp>
      <p:sp>
        <p:nvSpPr>
          <p:cNvPr name="TextBox 4" id="4"/>
          <p:cNvSpPr txBox="true"/>
          <p:nvPr/>
        </p:nvSpPr>
        <p:spPr>
          <a:xfrm rot="0">
            <a:off x="6660997" y="8911970"/>
            <a:ext cx="4966006" cy="346330"/>
          </a:xfrm>
          <a:prstGeom prst="rect">
            <a:avLst/>
          </a:prstGeom>
        </p:spPr>
        <p:txBody>
          <a:bodyPr anchor="t" rtlCol="false" tIns="0" lIns="0" bIns="0" rIns="0">
            <a:spAutoFit/>
          </a:bodyPr>
          <a:lstStyle/>
          <a:p>
            <a:pPr algn="ctr">
              <a:lnSpc>
                <a:spcPts val="2328"/>
              </a:lnSpc>
            </a:pPr>
            <a:r>
              <a:rPr lang="en-US" sz="2400">
                <a:solidFill>
                  <a:srgbClr val="F2F7FA"/>
                </a:solidFill>
                <a:latin typeface="Telegraf"/>
                <a:ea typeface="Telegraf"/>
                <a:cs typeface="Telegraf"/>
                <a:sym typeface="Telegraf"/>
              </a:rPr>
              <a:t>hello@reallygreatsite.com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9842363" y="1399878"/>
            <a:ext cx="12760102" cy="5407093"/>
          </a:xfrm>
          <a:custGeom>
            <a:avLst/>
            <a:gdLst/>
            <a:ahLst/>
            <a:cxnLst/>
            <a:rect r="r" b="b" t="t" l="l"/>
            <a:pathLst>
              <a:path h="5407093" w="12760102">
                <a:moveTo>
                  <a:pt x="0" y="0"/>
                </a:moveTo>
                <a:lnTo>
                  <a:pt x="12760103" y="0"/>
                </a:lnTo>
                <a:lnTo>
                  <a:pt x="12760103" y="5407093"/>
                </a:lnTo>
                <a:lnTo>
                  <a:pt x="0" y="5407093"/>
                </a:lnTo>
                <a:lnTo>
                  <a:pt x="0" y="0"/>
                </a:lnTo>
                <a:close/>
              </a:path>
            </a:pathLst>
          </a:custGeom>
          <a:blipFill>
            <a:blip r:embed="rId2"/>
            <a:stretch>
              <a:fillRect l="0" t="0" r="0" b="0"/>
            </a:stretch>
          </a:blipFill>
        </p:spPr>
      </p:sp>
      <p:grpSp>
        <p:nvGrpSpPr>
          <p:cNvPr name="Group 3" id="3"/>
          <p:cNvGrpSpPr/>
          <p:nvPr/>
        </p:nvGrpSpPr>
        <p:grpSpPr>
          <a:xfrm rot="5400000">
            <a:off x="3620300" y="-12142144"/>
            <a:ext cx="4565144" cy="25034947"/>
            <a:chOff x="0" y="0"/>
            <a:chExt cx="1202342" cy="6593566"/>
          </a:xfrm>
        </p:grpSpPr>
        <p:sp>
          <p:nvSpPr>
            <p:cNvPr name="Freeform 4" id="4"/>
            <p:cNvSpPr/>
            <p:nvPr/>
          </p:nvSpPr>
          <p:spPr>
            <a:xfrm flipH="false" flipV="false" rot="0">
              <a:off x="0" y="0"/>
              <a:ext cx="1202342" cy="6593567"/>
            </a:xfrm>
            <a:custGeom>
              <a:avLst/>
              <a:gdLst/>
              <a:ahLst/>
              <a:cxnLst/>
              <a:rect r="r" b="b" t="t" l="l"/>
              <a:pathLst>
                <a:path h="6593567" w="1202342">
                  <a:moveTo>
                    <a:pt x="0" y="0"/>
                  </a:moveTo>
                  <a:lnTo>
                    <a:pt x="1202342" y="0"/>
                  </a:lnTo>
                  <a:lnTo>
                    <a:pt x="1202342" y="6593567"/>
                  </a:lnTo>
                  <a:lnTo>
                    <a:pt x="0" y="6593567"/>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1202342" cy="6650716"/>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1431877" y="633234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TextBox 7" id="7"/>
          <p:cNvSpPr txBox="true"/>
          <p:nvPr/>
        </p:nvSpPr>
        <p:spPr>
          <a:xfrm rot="0">
            <a:off x="4051020" y="716418"/>
            <a:ext cx="9327108" cy="1218210"/>
          </a:xfrm>
          <a:prstGeom prst="rect">
            <a:avLst/>
          </a:prstGeom>
        </p:spPr>
        <p:txBody>
          <a:bodyPr anchor="t" rtlCol="false" tIns="0" lIns="0" bIns="0" rIns="0">
            <a:spAutoFit/>
          </a:bodyPr>
          <a:lstStyle/>
          <a:p>
            <a:pPr algn="l">
              <a:lnSpc>
                <a:spcPts val="8460"/>
              </a:lnSpc>
            </a:pPr>
            <a:r>
              <a:rPr lang="en-US" sz="8722" b="true">
                <a:solidFill>
                  <a:srgbClr val="343434"/>
                </a:solidFill>
                <a:latin typeface="Telegraf Bold"/>
                <a:ea typeface="Telegraf Bold"/>
                <a:cs typeface="Telegraf Bold"/>
                <a:sym typeface="Telegraf Bold"/>
              </a:rPr>
              <a:t>INTRODUCTION</a:t>
            </a:r>
          </a:p>
        </p:txBody>
      </p:sp>
      <p:sp>
        <p:nvSpPr>
          <p:cNvPr name="TextBox 8" id="8"/>
          <p:cNvSpPr txBox="true"/>
          <p:nvPr/>
        </p:nvSpPr>
        <p:spPr>
          <a:xfrm rot="0">
            <a:off x="2864742" y="2881653"/>
            <a:ext cx="12558516" cy="1120808"/>
          </a:xfrm>
          <a:prstGeom prst="rect">
            <a:avLst/>
          </a:prstGeom>
        </p:spPr>
        <p:txBody>
          <a:bodyPr anchor="t" rtlCol="false" tIns="0" lIns="0" bIns="0" rIns="0">
            <a:spAutoFit/>
          </a:bodyPr>
          <a:lstStyle/>
          <a:p>
            <a:pPr algn="ctr">
              <a:lnSpc>
                <a:spcPts val="4373"/>
              </a:lnSpc>
              <a:spcBef>
                <a:spcPct val="0"/>
              </a:spcBef>
            </a:pPr>
            <a:r>
              <a:rPr lang="en-US" sz="3123" spc="74">
                <a:solidFill>
                  <a:srgbClr val="343434"/>
                </a:solidFill>
                <a:latin typeface="Telegraf"/>
                <a:ea typeface="Telegraf"/>
                <a:cs typeface="Telegraf"/>
                <a:sym typeface="Telegraf"/>
              </a:rPr>
              <a:t>ĐỀ TÀI ÁP DỤNG KHAI PHÁ DỮ LIỆU ĐỂ PHÂN TÍCH LỐI SỐNG VÀ HỖ TRỢ RA QUYẾT ĐỊNH CẢI THIỆN SỨC KHỎE</a:t>
            </a:r>
          </a:p>
        </p:txBody>
      </p:sp>
      <p:grpSp>
        <p:nvGrpSpPr>
          <p:cNvPr name="Group 9" id="9"/>
          <p:cNvGrpSpPr/>
          <p:nvPr/>
        </p:nvGrpSpPr>
        <p:grpSpPr>
          <a:xfrm rot="0">
            <a:off x="612670" y="5269280"/>
            <a:ext cx="6080420" cy="3766610"/>
            <a:chOff x="0" y="0"/>
            <a:chExt cx="1601428" cy="992029"/>
          </a:xfrm>
        </p:grpSpPr>
        <p:sp>
          <p:nvSpPr>
            <p:cNvPr name="Freeform 10" id="10"/>
            <p:cNvSpPr/>
            <p:nvPr/>
          </p:nvSpPr>
          <p:spPr>
            <a:xfrm flipH="false" flipV="false" rot="0">
              <a:off x="0" y="0"/>
              <a:ext cx="1601428" cy="992029"/>
            </a:xfrm>
            <a:custGeom>
              <a:avLst/>
              <a:gdLst/>
              <a:ahLst/>
              <a:cxnLst/>
              <a:rect r="r" b="b" t="t" l="l"/>
              <a:pathLst>
                <a:path h="992029" w="1601428">
                  <a:moveTo>
                    <a:pt x="40744" y="0"/>
                  </a:moveTo>
                  <a:lnTo>
                    <a:pt x="1560683" y="0"/>
                  </a:lnTo>
                  <a:cubicBezTo>
                    <a:pt x="1583186" y="0"/>
                    <a:pt x="1601428" y="18242"/>
                    <a:pt x="1601428" y="40744"/>
                  </a:cubicBezTo>
                  <a:lnTo>
                    <a:pt x="1601428" y="951285"/>
                  </a:lnTo>
                  <a:cubicBezTo>
                    <a:pt x="1601428" y="973787"/>
                    <a:pt x="1583186" y="992029"/>
                    <a:pt x="1560683" y="992029"/>
                  </a:cubicBezTo>
                  <a:lnTo>
                    <a:pt x="40744" y="992029"/>
                  </a:lnTo>
                  <a:cubicBezTo>
                    <a:pt x="18242" y="992029"/>
                    <a:pt x="0" y="973787"/>
                    <a:pt x="0" y="951285"/>
                  </a:cubicBezTo>
                  <a:lnTo>
                    <a:pt x="0" y="40744"/>
                  </a:lnTo>
                  <a:cubicBezTo>
                    <a:pt x="0" y="18242"/>
                    <a:pt x="18242" y="0"/>
                    <a:pt x="40744" y="0"/>
                  </a:cubicBez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11" id="11"/>
            <p:cNvSpPr txBox="true"/>
            <p:nvPr/>
          </p:nvSpPr>
          <p:spPr>
            <a:xfrm>
              <a:off x="0" y="-57150"/>
              <a:ext cx="1601428" cy="1049179"/>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925900" y="5565085"/>
            <a:ext cx="5453960" cy="3089275"/>
          </a:xfrm>
          <a:prstGeom prst="rect">
            <a:avLst/>
          </a:prstGeom>
        </p:spPr>
        <p:txBody>
          <a:bodyPr anchor="t" rtlCol="false" tIns="0" lIns="0" bIns="0" rIns="0">
            <a:spAutoFit/>
          </a:bodyPr>
          <a:lstStyle/>
          <a:p>
            <a:pPr algn="just">
              <a:lnSpc>
                <a:spcPts val="3499"/>
              </a:lnSpc>
              <a:spcBef>
                <a:spcPct val="0"/>
              </a:spcBef>
            </a:pPr>
            <a:r>
              <a:rPr lang="en-US" b="true" sz="2499" spc="124">
                <a:solidFill>
                  <a:srgbClr val="F2F7FA"/>
                </a:solidFill>
                <a:latin typeface="Telegraf Bold"/>
                <a:ea typeface="Telegraf Bold"/>
                <a:cs typeface="Telegraf Bold"/>
                <a:sym typeface="Telegraf Bold"/>
              </a:rPr>
              <a:t>Yếu tố lối sống và sức khỏe nào (Stress Level, Sleep Duration, BMI, etc.) là quan trọng nhất trong việc dự đoán một người có bị rối loạn giấc ngủ (Sleep Disorder) hay không?</a:t>
            </a:r>
          </a:p>
        </p:txBody>
      </p:sp>
      <p:sp>
        <p:nvSpPr>
          <p:cNvPr name="TextBox 13" id="13"/>
          <p:cNvSpPr txBox="true"/>
          <p:nvPr/>
        </p:nvSpPr>
        <p:spPr>
          <a:xfrm rot="0">
            <a:off x="7721286" y="6143168"/>
            <a:ext cx="2845428" cy="1875960"/>
          </a:xfrm>
          <a:prstGeom prst="rect">
            <a:avLst/>
          </a:prstGeom>
        </p:spPr>
        <p:txBody>
          <a:bodyPr anchor="t" rtlCol="false" tIns="0" lIns="0" bIns="0" rIns="0">
            <a:spAutoFit/>
          </a:bodyPr>
          <a:lstStyle/>
          <a:p>
            <a:pPr algn="ctr">
              <a:lnSpc>
                <a:spcPts val="7213"/>
              </a:lnSpc>
            </a:pPr>
            <a:r>
              <a:rPr lang="en-US" b="true" sz="5383">
                <a:solidFill>
                  <a:srgbClr val="343434"/>
                </a:solidFill>
                <a:latin typeface="Telegraf Bold"/>
                <a:ea typeface="Telegraf Bold"/>
                <a:cs typeface="Telegraf Bold"/>
                <a:sym typeface="Telegraf Bold"/>
              </a:rPr>
              <a:t>ĐẶT VẤN ĐỀ</a:t>
            </a:r>
          </a:p>
        </p:txBody>
      </p:sp>
      <p:grpSp>
        <p:nvGrpSpPr>
          <p:cNvPr name="Group 14" id="14"/>
          <p:cNvGrpSpPr/>
          <p:nvPr/>
        </p:nvGrpSpPr>
        <p:grpSpPr>
          <a:xfrm rot="0">
            <a:off x="11731508" y="5269280"/>
            <a:ext cx="6080420" cy="3766610"/>
            <a:chOff x="0" y="0"/>
            <a:chExt cx="1601428" cy="992029"/>
          </a:xfrm>
        </p:grpSpPr>
        <p:sp>
          <p:nvSpPr>
            <p:cNvPr name="Freeform 15" id="15"/>
            <p:cNvSpPr/>
            <p:nvPr/>
          </p:nvSpPr>
          <p:spPr>
            <a:xfrm flipH="false" flipV="false" rot="0">
              <a:off x="0" y="0"/>
              <a:ext cx="1601428" cy="992029"/>
            </a:xfrm>
            <a:custGeom>
              <a:avLst/>
              <a:gdLst/>
              <a:ahLst/>
              <a:cxnLst/>
              <a:rect r="r" b="b" t="t" l="l"/>
              <a:pathLst>
                <a:path h="992029" w="1601428">
                  <a:moveTo>
                    <a:pt x="40744" y="0"/>
                  </a:moveTo>
                  <a:lnTo>
                    <a:pt x="1560683" y="0"/>
                  </a:lnTo>
                  <a:cubicBezTo>
                    <a:pt x="1583186" y="0"/>
                    <a:pt x="1601428" y="18242"/>
                    <a:pt x="1601428" y="40744"/>
                  </a:cubicBezTo>
                  <a:lnTo>
                    <a:pt x="1601428" y="951285"/>
                  </a:lnTo>
                  <a:cubicBezTo>
                    <a:pt x="1601428" y="973787"/>
                    <a:pt x="1583186" y="992029"/>
                    <a:pt x="1560683" y="992029"/>
                  </a:cubicBezTo>
                  <a:lnTo>
                    <a:pt x="40744" y="992029"/>
                  </a:lnTo>
                  <a:cubicBezTo>
                    <a:pt x="18242" y="992029"/>
                    <a:pt x="0" y="973787"/>
                    <a:pt x="0" y="951285"/>
                  </a:cubicBezTo>
                  <a:lnTo>
                    <a:pt x="0" y="40744"/>
                  </a:lnTo>
                  <a:cubicBezTo>
                    <a:pt x="0" y="18242"/>
                    <a:pt x="18242" y="0"/>
                    <a:pt x="40744" y="0"/>
                  </a:cubicBez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16" id="16"/>
            <p:cNvSpPr txBox="true"/>
            <p:nvPr/>
          </p:nvSpPr>
          <p:spPr>
            <a:xfrm>
              <a:off x="0" y="-57150"/>
              <a:ext cx="1601428" cy="1049179"/>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12215632" y="5784160"/>
            <a:ext cx="5112173" cy="2651125"/>
          </a:xfrm>
          <a:prstGeom prst="rect">
            <a:avLst/>
          </a:prstGeom>
        </p:spPr>
        <p:txBody>
          <a:bodyPr anchor="t" rtlCol="false" tIns="0" lIns="0" bIns="0" rIns="0">
            <a:spAutoFit/>
          </a:bodyPr>
          <a:lstStyle/>
          <a:p>
            <a:pPr algn="just">
              <a:lnSpc>
                <a:spcPts val="3499"/>
              </a:lnSpc>
              <a:spcBef>
                <a:spcPct val="0"/>
              </a:spcBef>
            </a:pPr>
            <a:r>
              <a:rPr lang="en-US" b="true" sz="2499" spc="124">
                <a:solidFill>
                  <a:srgbClr val="F2F7FA"/>
                </a:solidFill>
                <a:latin typeface="Telegraf Bold"/>
                <a:ea typeface="Telegraf Bold"/>
                <a:cs typeface="Telegraf Bold"/>
                <a:sym typeface="Telegraf Bold"/>
              </a:rPr>
              <a:t>Liệu có thể phân chia các cá nhân thành các nhóm (Persona) với các đặc điểm lối sống và rủi ro sức khỏe khác nhau, và đặc điểm của mỗi nhóm là gì?</a:t>
            </a:r>
          </a:p>
        </p:txBody>
      </p:sp>
      <p:sp>
        <p:nvSpPr>
          <p:cNvPr name="AutoShape 18" id="18"/>
          <p:cNvSpPr/>
          <p:nvPr/>
        </p:nvSpPr>
        <p:spPr>
          <a:xfrm flipV="true">
            <a:off x="6693090" y="7152585"/>
            <a:ext cx="1209328" cy="9525"/>
          </a:xfrm>
          <a:prstGeom prst="line">
            <a:avLst/>
          </a:prstGeom>
          <a:ln cap="flat" w="19050">
            <a:solidFill>
              <a:srgbClr val="164B82"/>
            </a:solidFill>
            <a:prstDash val="sysDash"/>
            <a:headEnd type="oval" len="lg" w="lg"/>
            <a:tailEnd type="oval" len="lg" w="lg"/>
          </a:ln>
        </p:spPr>
      </p:sp>
      <p:sp>
        <p:nvSpPr>
          <p:cNvPr name="AutoShape 19" id="19"/>
          <p:cNvSpPr/>
          <p:nvPr/>
        </p:nvSpPr>
        <p:spPr>
          <a:xfrm flipV="true">
            <a:off x="10522105" y="7133536"/>
            <a:ext cx="1209328" cy="9525"/>
          </a:xfrm>
          <a:prstGeom prst="line">
            <a:avLst/>
          </a:prstGeom>
          <a:ln cap="flat" w="19050">
            <a:solidFill>
              <a:srgbClr val="164B82"/>
            </a:solidFill>
            <a:prstDash val="sysDash"/>
            <a:headEnd type="oval" len="lg" w="lg"/>
            <a:tailEnd type="oval" len="lg" w="lg"/>
          </a:ln>
        </p:spPr>
      </p:sp>
      <p:sp>
        <p:nvSpPr>
          <p:cNvPr name="TextBox 20" id="20"/>
          <p:cNvSpPr txBox="true"/>
          <p:nvPr/>
        </p:nvSpPr>
        <p:spPr>
          <a:xfrm rot="0">
            <a:off x="2864742" y="4046707"/>
            <a:ext cx="12558516" cy="367697"/>
          </a:xfrm>
          <a:prstGeom prst="rect">
            <a:avLst/>
          </a:prstGeom>
        </p:spPr>
        <p:txBody>
          <a:bodyPr anchor="t" rtlCol="false" tIns="0" lIns="0" bIns="0" rIns="0">
            <a:spAutoFit/>
          </a:bodyPr>
          <a:lstStyle/>
          <a:p>
            <a:pPr algn="ctr">
              <a:lnSpc>
                <a:spcPts val="2833"/>
              </a:lnSpc>
              <a:spcBef>
                <a:spcPct val="0"/>
              </a:spcBef>
            </a:pPr>
            <a:r>
              <a:rPr lang="en-US" sz="2023" spc="48">
                <a:solidFill>
                  <a:srgbClr val="343434"/>
                </a:solidFill>
                <a:latin typeface="Telegraf"/>
                <a:ea typeface="Telegraf"/>
                <a:cs typeface="Telegraf"/>
                <a:sym typeface="Telegraf"/>
              </a:rPr>
              <a:t>Nguồn: https://www.kaggle.com/datasets/uom190346a/sleep-health-and-lifestyle-dataset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923181" y="7644177"/>
            <a:ext cx="12760102" cy="5407093"/>
          </a:xfrm>
          <a:custGeom>
            <a:avLst/>
            <a:gdLst/>
            <a:ahLst/>
            <a:cxnLst/>
            <a:rect r="r" b="b" t="t" l="l"/>
            <a:pathLst>
              <a:path h="5407093" w="12760102">
                <a:moveTo>
                  <a:pt x="12760102" y="0"/>
                </a:moveTo>
                <a:lnTo>
                  <a:pt x="0" y="0"/>
                </a:lnTo>
                <a:lnTo>
                  <a:pt x="0" y="5407094"/>
                </a:lnTo>
                <a:lnTo>
                  <a:pt x="12760102" y="5407094"/>
                </a:lnTo>
                <a:lnTo>
                  <a:pt x="12760102" y="0"/>
                </a:lnTo>
                <a:close/>
              </a:path>
            </a:pathLst>
          </a:custGeom>
          <a:blipFill>
            <a:blip r:embed="rId2">
              <a:alphaModFix amt="76000"/>
            </a:blip>
            <a:stretch>
              <a:fillRect l="0" t="0" r="0" b="0"/>
            </a:stretch>
          </a:blipFill>
        </p:spPr>
      </p:sp>
      <p:sp>
        <p:nvSpPr>
          <p:cNvPr name="TextBox 4" id="4"/>
          <p:cNvSpPr txBox="true"/>
          <p:nvPr/>
        </p:nvSpPr>
        <p:spPr>
          <a:xfrm rot="0">
            <a:off x="10351945" y="3856417"/>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01</a:t>
            </a:r>
          </a:p>
        </p:txBody>
      </p:sp>
      <p:sp>
        <p:nvSpPr>
          <p:cNvPr name="TextBox 5" id="5"/>
          <p:cNvSpPr txBox="true"/>
          <p:nvPr/>
        </p:nvSpPr>
        <p:spPr>
          <a:xfrm rot="0">
            <a:off x="10351945" y="5654789"/>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02</a:t>
            </a:r>
          </a:p>
        </p:txBody>
      </p:sp>
      <p:sp>
        <p:nvSpPr>
          <p:cNvPr name="TextBox 6" id="6"/>
          <p:cNvSpPr txBox="true"/>
          <p:nvPr/>
        </p:nvSpPr>
        <p:spPr>
          <a:xfrm rot="0">
            <a:off x="10351945" y="7453161"/>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03</a:t>
            </a:r>
          </a:p>
        </p:txBody>
      </p:sp>
      <p:sp>
        <p:nvSpPr>
          <p:cNvPr name="TextBox 7" id="7"/>
          <p:cNvSpPr txBox="true"/>
          <p:nvPr/>
        </p:nvSpPr>
        <p:spPr>
          <a:xfrm rot="0">
            <a:off x="6804789" y="5913740"/>
            <a:ext cx="7562473" cy="4373260"/>
          </a:xfrm>
          <a:prstGeom prst="rect">
            <a:avLst/>
          </a:prstGeom>
        </p:spPr>
        <p:txBody>
          <a:bodyPr anchor="t" rtlCol="false" tIns="0" lIns="0" bIns="0" rIns="0">
            <a:spAutoFit/>
          </a:bodyPr>
          <a:lstStyle/>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SLEEP DURATION:</a:t>
            </a:r>
            <a:r>
              <a:rPr lang="en-US" sz="2412" spc="57">
                <a:solidFill>
                  <a:srgbClr val="343434"/>
                </a:solidFill>
                <a:latin typeface="Telegraf"/>
                <a:ea typeface="Telegraf"/>
                <a:cs typeface="Telegraf"/>
                <a:sym typeface="Telegraf"/>
              </a:rPr>
              <a:t> THỜI GIAN NGỦ TRUNG BÌNH</a:t>
            </a:r>
            <a:r>
              <a:rPr lang="en-US" sz="2412" spc="57">
                <a:solidFill>
                  <a:srgbClr val="343434"/>
                </a:solidFill>
                <a:latin typeface="Telegraf"/>
                <a:ea typeface="Telegraf"/>
                <a:cs typeface="Telegraf"/>
                <a:sym typeface="Telegraf"/>
              </a:rPr>
              <a:t> mỗi ngày (giờ)</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QU</a:t>
            </a:r>
            <a:r>
              <a:rPr lang="en-US" b="true" sz="2412" spc="57">
                <a:solidFill>
                  <a:srgbClr val="343434"/>
                </a:solidFill>
                <a:latin typeface="Telegraf Bold"/>
                <a:ea typeface="Telegraf Bold"/>
                <a:cs typeface="Telegraf Bold"/>
                <a:sym typeface="Telegraf Bold"/>
              </a:rPr>
              <a:t>ality of Sleep: </a:t>
            </a:r>
            <a:r>
              <a:rPr lang="en-US" sz="2412" spc="57">
                <a:solidFill>
                  <a:srgbClr val="343434"/>
                </a:solidFill>
                <a:latin typeface="Telegraf"/>
                <a:ea typeface="Telegraf"/>
                <a:cs typeface="Telegraf"/>
                <a:sym typeface="Telegraf"/>
              </a:rPr>
              <a:t>chất lượng giấc ngủ (thang điểm 1–10)</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BMI Category: </a:t>
            </a:r>
            <a:r>
              <a:rPr lang="en-US" sz="2412" spc="57">
                <a:solidFill>
                  <a:srgbClr val="343434"/>
                </a:solidFill>
                <a:latin typeface="Telegraf"/>
                <a:ea typeface="Telegraf"/>
                <a:cs typeface="Telegraf"/>
                <a:sym typeface="Telegraf"/>
              </a:rPr>
              <a:t>phân loại chỉ số khối cơ thể</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B</a:t>
            </a:r>
            <a:r>
              <a:rPr lang="en-US" b="true" sz="2412" spc="57">
                <a:solidFill>
                  <a:srgbClr val="343434"/>
                </a:solidFill>
                <a:latin typeface="Telegraf Bold"/>
                <a:ea typeface="Telegraf Bold"/>
                <a:cs typeface="Telegraf Bold"/>
                <a:sym typeface="Telegraf Bold"/>
              </a:rPr>
              <a:t>lood Pressure:</a:t>
            </a:r>
            <a:r>
              <a:rPr lang="en-US" sz="2412" spc="57">
                <a:solidFill>
                  <a:srgbClr val="343434"/>
                </a:solidFill>
                <a:latin typeface="Telegraf"/>
                <a:ea typeface="Telegraf"/>
                <a:cs typeface="Telegraf"/>
                <a:sym typeface="Telegraf"/>
              </a:rPr>
              <a:t> huyết áp (dạng tâm thu/tâm trương)</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Heart Rate:</a:t>
            </a:r>
            <a:r>
              <a:rPr lang="en-US" sz="2412" spc="57">
                <a:solidFill>
                  <a:srgbClr val="343434"/>
                </a:solidFill>
                <a:latin typeface="Telegraf"/>
                <a:ea typeface="Telegraf"/>
                <a:cs typeface="Telegraf"/>
                <a:sym typeface="Telegraf"/>
              </a:rPr>
              <a:t> nhịp tim nghỉ (bpm)</a:t>
            </a:r>
          </a:p>
        </p:txBody>
      </p:sp>
      <p:sp>
        <p:nvSpPr>
          <p:cNvPr name="TextBox 8" id="8"/>
          <p:cNvSpPr txBox="true"/>
          <p:nvPr/>
        </p:nvSpPr>
        <p:spPr>
          <a:xfrm rot="0">
            <a:off x="268869" y="5913740"/>
            <a:ext cx="6535920" cy="4373260"/>
          </a:xfrm>
          <a:prstGeom prst="rect">
            <a:avLst/>
          </a:prstGeom>
        </p:spPr>
        <p:txBody>
          <a:bodyPr anchor="t" rtlCol="false" tIns="0" lIns="0" bIns="0" rIns="0">
            <a:spAutoFit/>
          </a:bodyPr>
          <a:lstStyle/>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PERSON ID:</a:t>
            </a:r>
            <a:r>
              <a:rPr lang="en-US" sz="2412" spc="57">
                <a:solidFill>
                  <a:srgbClr val="343434"/>
                </a:solidFill>
                <a:latin typeface="Telegraf"/>
                <a:ea typeface="Telegraf"/>
                <a:cs typeface="Telegraf"/>
                <a:sym typeface="Telegraf"/>
              </a:rPr>
              <a:t> MÃ ĐỊNH DANH CÁ NHÂN</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Gender:</a:t>
            </a:r>
            <a:r>
              <a:rPr lang="en-US" sz="2412" spc="57">
                <a:solidFill>
                  <a:srgbClr val="343434"/>
                </a:solidFill>
                <a:latin typeface="Telegraf"/>
                <a:ea typeface="Telegraf"/>
                <a:cs typeface="Telegraf"/>
                <a:sym typeface="Telegraf"/>
              </a:rPr>
              <a:t> giới tính</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Age:</a:t>
            </a:r>
            <a:r>
              <a:rPr lang="en-US" sz="2412" spc="57">
                <a:solidFill>
                  <a:srgbClr val="343434"/>
                </a:solidFill>
                <a:latin typeface="Telegraf"/>
                <a:ea typeface="Telegraf"/>
                <a:cs typeface="Telegraf"/>
                <a:sym typeface="Telegraf"/>
              </a:rPr>
              <a:t> độ tuổi</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Physical Activity Level:</a:t>
            </a:r>
            <a:r>
              <a:rPr lang="en-US" sz="2412" spc="57">
                <a:solidFill>
                  <a:srgbClr val="343434"/>
                </a:solidFill>
                <a:latin typeface="Telegraf"/>
                <a:ea typeface="Telegraf"/>
                <a:cs typeface="Telegraf"/>
                <a:sym typeface="Telegraf"/>
              </a:rPr>
              <a:t> mức độ vận động hằng ngày (phút/ngày)</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Daily Steps:</a:t>
            </a:r>
            <a:r>
              <a:rPr lang="en-US" sz="2412" spc="57">
                <a:solidFill>
                  <a:srgbClr val="343434"/>
                </a:solidFill>
                <a:latin typeface="Telegraf"/>
                <a:ea typeface="Telegraf"/>
                <a:cs typeface="Telegraf"/>
                <a:sym typeface="Telegraf"/>
              </a:rPr>
              <a:t> số bước đi trung bình mỗi ngàY</a:t>
            </a:r>
          </a:p>
          <a:p>
            <a:pPr algn="l" marL="520795" indent="-260397" lvl="1">
              <a:lnSpc>
                <a:spcPts val="3859"/>
              </a:lnSpc>
              <a:buFont typeface="Arial"/>
              <a:buChar char="•"/>
            </a:pPr>
            <a:r>
              <a:rPr lang="en-US" b="true" sz="2412" spc="57">
                <a:solidFill>
                  <a:srgbClr val="343434"/>
                </a:solidFill>
                <a:latin typeface="Telegraf Bold"/>
                <a:ea typeface="Telegraf Bold"/>
                <a:cs typeface="Telegraf Bold"/>
                <a:sym typeface="Telegraf Bold"/>
              </a:rPr>
              <a:t>Stress Level:</a:t>
            </a:r>
            <a:r>
              <a:rPr lang="en-US" sz="2412" spc="57">
                <a:solidFill>
                  <a:srgbClr val="343434"/>
                </a:solidFill>
                <a:latin typeface="Telegraf"/>
                <a:ea typeface="Telegraf"/>
                <a:cs typeface="Telegraf"/>
                <a:sym typeface="Telegraf"/>
              </a:rPr>
              <a:t> mức độ căng thẳng (thang điểm 1–10)</a:t>
            </a:r>
          </a:p>
        </p:txBody>
      </p:sp>
      <p:grpSp>
        <p:nvGrpSpPr>
          <p:cNvPr name="Group 9" id="9"/>
          <p:cNvGrpSpPr/>
          <p:nvPr/>
        </p:nvGrpSpPr>
        <p:grpSpPr>
          <a:xfrm rot="0">
            <a:off x="3004169" y="0"/>
            <a:ext cx="12279661" cy="5826239"/>
            <a:chOff x="0" y="0"/>
            <a:chExt cx="16372882" cy="7768318"/>
          </a:xfrm>
        </p:grpSpPr>
        <p:grpSp>
          <p:nvGrpSpPr>
            <p:cNvPr name="Group 10" id="10"/>
            <p:cNvGrpSpPr/>
            <p:nvPr/>
          </p:nvGrpSpPr>
          <p:grpSpPr>
            <a:xfrm rot="0">
              <a:off x="0" y="0"/>
              <a:ext cx="16372882" cy="7768318"/>
              <a:chOff x="0" y="0"/>
              <a:chExt cx="3234149" cy="1534483"/>
            </a:xfrm>
          </p:grpSpPr>
          <p:sp>
            <p:nvSpPr>
              <p:cNvPr name="Freeform 11" id="11"/>
              <p:cNvSpPr/>
              <p:nvPr/>
            </p:nvSpPr>
            <p:spPr>
              <a:xfrm flipH="false" flipV="false" rot="0">
                <a:off x="0" y="0"/>
                <a:ext cx="3234149" cy="1534483"/>
              </a:xfrm>
              <a:custGeom>
                <a:avLst/>
                <a:gdLst/>
                <a:ahLst/>
                <a:cxnLst/>
                <a:rect r="r" b="b" t="t" l="l"/>
                <a:pathLst>
                  <a:path h="1534483" w="3234149">
                    <a:moveTo>
                      <a:pt x="0" y="0"/>
                    </a:moveTo>
                    <a:lnTo>
                      <a:pt x="3234149" y="0"/>
                    </a:lnTo>
                    <a:lnTo>
                      <a:pt x="3234149" y="1534483"/>
                    </a:lnTo>
                    <a:lnTo>
                      <a:pt x="0" y="1534483"/>
                    </a:lnTo>
                    <a:close/>
                  </a:path>
                </a:pathLst>
              </a:custGeom>
              <a:gradFill rotWithShape="true">
                <a:gsLst>
                  <a:gs pos="0">
                    <a:srgbClr val="E4B795">
                      <a:alpha val="88000"/>
                    </a:srgbClr>
                  </a:gs>
                  <a:gs pos="50000">
                    <a:srgbClr val="699ACD">
                      <a:alpha val="88000"/>
                    </a:srgbClr>
                  </a:gs>
                  <a:gs pos="100000">
                    <a:srgbClr val="2F679F">
                      <a:alpha val="88000"/>
                    </a:srgbClr>
                  </a:gs>
                </a:gsLst>
                <a:path path="circle">
                  <a:fillToRect l="0" r="100000" t="0" b="100000"/>
                </a:path>
                <a:tileRect r="0" l="-100000" b="0" t="-100000"/>
              </a:gradFill>
            </p:spPr>
          </p:sp>
          <p:sp>
            <p:nvSpPr>
              <p:cNvPr name="TextBox 12" id="12"/>
              <p:cNvSpPr txBox="true"/>
              <p:nvPr/>
            </p:nvSpPr>
            <p:spPr>
              <a:xfrm>
                <a:off x="0" y="-57150"/>
                <a:ext cx="3234149" cy="1591633"/>
              </a:xfrm>
              <a:prstGeom prst="rect">
                <a:avLst/>
              </a:prstGeom>
            </p:spPr>
            <p:txBody>
              <a:bodyPr anchor="ctr" rtlCol="false" tIns="50800" lIns="50800" bIns="50800" rIns="50800"/>
              <a:lstStyle/>
              <a:p>
                <a:pPr algn="ctr">
                  <a:lnSpc>
                    <a:spcPts val="3639"/>
                  </a:lnSpc>
                </a:pPr>
              </a:p>
            </p:txBody>
          </p:sp>
        </p:grpSp>
        <p:sp>
          <p:nvSpPr>
            <p:cNvPr name="Freeform 13" id="13"/>
            <p:cNvSpPr/>
            <p:nvPr/>
          </p:nvSpPr>
          <p:spPr>
            <a:xfrm flipH="false" flipV="false" rot="0">
              <a:off x="501254" y="4068300"/>
              <a:ext cx="15370373" cy="3054862"/>
            </a:xfrm>
            <a:custGeom>
              <a:avLst/>
              <a:gdLst/>
              <a:ahLst/>
              <a:cxnLst/>
              <a:rect r="r" b="b" t="t" l="l"/>
              <a:pathLst>
                <a:path h="3054862" w="15370373">
                  <a:moveTo>
                    <a:pt x="0" y="0"/>
                  </a:moveTo>
                  <a:lnTo>
                    <a:pt x="15370373" y="0"/>
                  </a:lnTo>
                  <a:lnTo>
                    <a:pt x="15370373" y="3054862"/>
                  </a:lnTo>
                  <a:lnTo>
                    <a:pt x="0" y="3054862"/>
                  </a:lnTo>
                  <a:lnTo>
                    <a:pt x="0" y="0"/>
                  </a:lnTo>
                  <a:close/>
                </a:path>
              </a:pathLst>
            </a:custGeom>
            <a:blipFill>
              <a:blip r:embed="rId3"/>
              <a:stretch>
                <a:fillRect l="0" t="0" r="0" b="0"/>
              </a:stretch>
            </a:blipFill>
          </p:spPr>
        </p:sp>
        <p:sp>
          <p:nvSpPr>
            <p:cNvPr name="TextBox 14" id="14"/>
            <p:cNvSpPr txBox="true"/>
            <p:nvPr/>
          </p:nvSpPr>
          <p:spPr>
            <a:xfrm rot="0">
              <a:off x="885538" y="2445663"/>
              <a:ext cx="15132269" cy="1622637"/>
            </a:xfrm>
            <a:prstGeom prst="rect">
              <a:avLst/>
            </a:prstGeom>
          </p:spPr>
          <p:txBody>
            <a:bodyPr anchor="t" rtlCol="false" tIns="0" lIns="0" bIns="0" rIns="0">
              <a:spAutoFit/>
            </a:bodyPr>
            <a:lstStyle/>
            <a:p>
              <a:pPr algn="ctr">
                <a:lnSpc>
                  <a:spcPts val="3779"/>
                </a:lnSpc>
              </a:pPr>
              <a:r>
                <a:rPr lang="en-US" sz="2699" spc="64">
                  <a:solidFill>
                    <a:srgbClr val="000000"/>
                  </a:solidFill>
                  <a:latin typeface="Noto Sans"/>
                  <a:ea typeface="Noto Sans"/>
                  <a:cs typeface="Noto Sans"/>
                  <a:sym typeface="Noto Sans"/>
                </a:rPr>
                <a:t>Bộ dữ liệu được sử dụng là Sleep Healt</a:t>
              </a:r>
              <a:r>
                <a:rPr lang="en-US" sz="2699" spc="64">
                  <a:solidFill>
                    <a:srgbClr val="000000"/>
                  </a:solidFill>
                  <a:latin typeface="Noto Sans"/>
                  <a:ea typeface="Noto Sans"/>
                  <a:cs typeface="Noto Sans"/>
                  <a:sym typeface="Noto Sans"/>
                </a:rPr>
                <a:t>h and Lifestyle Dataset</a:t>
              </a:r>
            </a:p>
            <a:p>
              <a:pPr algn="ctr">
                <a:lnSpc>
                  <a:spcPts val="3779"/>
                </a:lnSpc>
              </a:pPr>
              <a:r>
                <a:rPr lang="en-US" sz="2699" spc="64">
                  <a:solidFill>
                    <a:srgbClr val="000000"/>
                  </a:solidFill>
                  <a:latin typeface="Noto Sans"/>
                  <a:ea typeface="Noto Sans"/>
                  <a:cs typeface="Noto Sans"/>
                  <a:sym typeface="Noto Sans"/>
                </a:rPr>
                <a:t>Dữ liệu gồm 132 mẫu, đại diện cho người trưởng thành</a:t>
              </a:r>
            </a:p>
            <a:p>
              <a:pPr algn="ctr">
                <a:lnSpc>
                  <a:spcPts val="2239"/>
                </a:lnSpc>
              </a:pPr>
            </a:p>
          </p:txBody>
        </p:sp>
        <p:sp>
          <p:nvSpPr>
            <p:cNvPr name="TextBox 15" id="15"/>
            <p:cNvSpPr txBox="true"/>
            <p:nvPr/>
          </p:nvSpPr>
          <p:spPr>
            <a:xfrm rot="0">
              <a:off x="2782250" y="755803"/>
              <a:ext cx="10139502" cy="1656461"/>
            </a:xfrm>
            <a:prstGeom prst="rect">
              <a:avLst/>
            </a:prstGeom>
          </p:spPr>
          <p:txBody>
            <a:bodyPr anchor="t" rtlCol="false" tIns="0" lIns="0" bIns="0" rIns="0">
              <a:spAutoFit/>
            </a:bodyPr>
            <a:lstStyle/>
            <a:p>
              <a:pPr algn="l">
                <a:lnSpc>
                  <a:spcPts val="8439"/>
                </a:lnSpc>
              </a:pPr>
              <a:r>
                <a:rPr lang="en-US" sz="8700" b="true">
                  <a:solidFill>
                    <a:srgbClr val="343434"/>
                  </a:solidFill>
                  <a:latin typeface="Telegraf Bold"/>
                  <a:ea typeface="Telegraf Bold"/>
                  <a:cs typeface="Telegraf Bold"/>
                  <a:sym typeface="Telegraf Bold"/>
                </a:rPr>
                <a:t>ABOUT DATA</a:t>
              </a:r>
            </a:p>
          </p:txBody>
        </p:sp>
      </p:grpSp>
      <p:sp>
        <p:nvSpPr>
          <p:cNvPr name="TextBox 16" id="16"/>
          <p:cNvSpPr txBox="true"/>
          <p:nvPr/>
        </p:nvSpPr>
        <p:spPr>
          <a:xfrm rot="0">
            <a:off x="14079237" y="7081685"/>
            <a:ext cx="4208763" cy="1848486"/>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Telegraf Bold"/>
                <a:ea typeface="Telegraf Bold"/>
                <a:cs typeface="Telegraf Bold"/>
                <a:sym typeface="Telegraf Bold"/>
              </a:rPr>
              <a:t>SLEEP DISORDER:</a:t>
            </a:r>
            <a:r>
              <a:rPr lang="en-US" sz="2599">
                <a:solidFill>
                  <a:srgbClr val="000000"/>
                </a:solidFill>
                <a:latin typeface="Telegraf"/>
                <a:ea typeface="Telegraf"/>
                <a:cs typeface="Telegraf"/>
                <a:sym typeface="Telegraf"/>
              </a:rPr>
              <a:t> TÌNH TRẠNG RỐI LOẠN GIẤC NGỦ (NONE, INSOMNIA, SLEEP APNEA)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324783" y="8335631"/>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720685" y="301213"/>
            <a:ext cx="14522849" cy="1264165"/>
          </a:xfrm>
          <a:prstGeom prst="rect">
            <a:avLst/>
          </a:prstGeom>
        </p:spPr>
        <p:txBody>
          <a:bodyPr anchor="t" rtlCol="false" tIns="0" lIns="0" bIns="0" rIns="0">
            <a:spAutoFit/>
          </a:bodyPr>
          <a:lstStyle/>
          <a:p>
            <a:pPr algn="l">
              <a:lnSpc>
                <a:spcPts val="8768"/>
              </a:lnSpc>
            </a:pPr>
            <a:r>
              <a:rPr lang="en-US" sz="9039" b="true">
                <a:solidFill>
                  <a:srgbClr val="343434"/>
                </a:solidFill>
                <a:latin typeface="Telegraf Bold"/>
                <a:ea typeface="Telegraf Bold"/>
                <a:cs typeface="Telegraf Bold"/>
                <a:sym typeface="Telegraf Bold"/>
              </a:rPr>
              <a:t>DATA PREPROCESSING</a:t>
            </a:r>
          </a:p>
        </p:txBody>
      </p:sp>
      <p:sp>
        <p:nvSpPr>
          <p:cNvPr name="TextBox 8" id="8"/>
          <p:cNvSpPr txBox="true"/>
          <p:nvPr/>
        </p:nvSpPr>
        <p:spPr>
          <a:xfrm rot="0">
            <a:off x="2190810" y="2373356"/>
            <a:ext cx="9923858" cy="2948940"/>
          </a:xfrm>
          <a:prstGeom prst="rect">
            <a:avLst/>
          </a:prstGeom>
        </p:spPr>
        <p:txBody>
          <a:bodyPr anchor="t" rtlCol="false" tIns="0" lIns="0" bIns="0" rIns="0">
            <a:spAutoFit/>
          </a:bodyPr>
          <a:lstStyle/>
          <a:p>
            <a:pPr algn="l">
              <a:lnSpc>
                <a:spcPts val="3359"/>
              </a:lnSpc>
            </a:pPr>
          </a:p>
          <a:p>
            <a:pPr algn="just" marL="518160" indent="-259080" lvl="1">
              <a:lnSpc>
                <a:spcPts val="3359"/>
              </a:lnSpc>
              <a:buFont typeface="Arial"/>
              <a:buChar char="•"/>
            </a:pPr>
            <a:r>
              <a:rPr lang="en-US" sz="2400" spc="57">
                <a:solidFill>
                  <a:srgbClr val="343434"/>
                </a:solidFill>
                <a:latin typeface="Telegraf"/>
                <a:ea typeface="Telegraf"/>
                <a:cs typeface="Telegraf"/>
                <a:sym typeface="Telegraf"/>
              </a:rPr>
              <a:t>GENDER: MALE (1), FEMALE (0)</a:t>
            </a:r>
          </a:p>
          <a:p>
            <a:pPr algn="just">
              <a:lnSpc>
                <a:spcPts val="3359"/>
              </a:lnSpc>
            </a:pPr>
          </a:p>
          <a:p>
            <a:pPr algn="just" marL="518160" indent="-259080" lvl="1">
              <a:lnSpc>
                <a:spcPts val="3359"/>
              </a:lnSpc>
              <a:buFont typeface="Arial"/>
              <a:buChar char="•"/>
            </a:pPr>
            <a:r>
              <a:rPr lang="en-US" sz="2400" spc="57">
                <a:solidFill>
                  <a:srgbClr val="343434"/>
                </a:solidFill>
                <a:latin typeface="Telegraf"/>
                <a:ea typeface="Telegraf"/>
                <a:cs typeface="Telegraf"/>
                <a:sym typeface="Telegraf"/>
              </a:rPr>
              <a:t>BMI CATEGORY: NORMAL (0), OVERWEIGHT (1), OBESE (2)</a:t>
            </a:r>
          </a:p>
          <a:p>
            <a:pPr algn="just">
              <a:lnSpc>
                <a:spcPts val="3359"/>
              </a:lnSpc>
            </a:pPr>
          </a:p>
          <a:p>
            <a:pPr algn="just" marL="518160" indent="-259080" lvl="1">
              <a:lnSpc>
                <a:spcPts val="3359"/>
              </a:lnSpc>
              <a:buFont typeface="Arial"/>
              <a:buChar char="•"/>
            </a:pPr>
            <a:r>
              <a:rPr lang="en-US" sz="2400" spc="57">
                <a:solidFill>
                  <a:srgbClr val="343434"/>
                </a:solidFill>
                <a:latin typeface="Telegraf"/>
                <a:ea typeface="Telegraf"/>
                <a:cs typeface="Telegraf"/>
                <a:sym typeface="Telegraf"/>
              </a:rPr>
              <a:t>SLEEP</a:t>
            </a:r>
            <a:r>
              <a:rPr lang="en-US" sz="2400" spc="57">
                <a:solidFill>
                  <a:srgbClr val="343434"/>
                </a:solidFill>
                <a:latin typeface="Telegraf"/>
                <a:ea typeface="Telegraf"/>
                <a:cs typeface="Telegraf"/>
                <a:sym typeface="Telegraf"/>
              </a:rPr>
              <a:t> Disorder: None (0), Sleep Apnea (1), Insomnia (2)</a:t>
            </a:r>
          </a:p>
          <a:p>
            <a:pPr algn="l">
              <a:lnSpc>
                <a:spcPts val="3359"/>
              </a:lnSpc>
              <a:spcBef>
                <a:spcPct val="0"/>
              </a:spcBef>
            </a:pPr>
          </a:p>
        </p:txBody>
      </p:sp>
      <p:sp>
        <p:nvSpPr>
          <p:cNvPr name="TextBox 9" id="9"/>
          <p:cNvSpPr txBox="true"/>
          <p:nvPr/>
        </p:nvSpPr>
        <p:spPr>
          <a:xfrm rot="0">
            <a:off x="10351945" y="7453161"/>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03</a:t>
            </a:r>
          </a:p>
        </p:txBody>
      </p:sp>
      <p:sp>
        <p:nvSpPr>
          <p:cNvPr name="TextBox 10" id="10"/>
          <p:cNvSpPr txBox="true"/>
          <p:nvPr/>
        </p:nvSpPr>
        <p:spPr>
          <a:xfrm rot="0">
            <a:off x="2190810" y="8068345"/>
            <a:ext cx="13582599" cy="2110740"/>
          </a:xfrm>
          <a:prstGeom prst="rect">
            <a:avLst/>
          </a:prstGeom>
        </p:spPr>
        <p:txBody>
          <a:bodyPr anchor="t" rtlCol="false" tIns="0" lIns="0" bIns="0" rIns="0">
            <a:spAutoFit/>
          </a:bodyPr>
          <a:lstStyle/>
          <a:p>
            <a:pPr algn="l">
              <a:lnSpc>
                <a:spcPts val="3359"/>
              </a:lnSpc>
            </a:pPr>
          </a:p>
          <a:p>
            <a:pPr algn="l" marL="518160" indent="-259080" lvl="1">
              <a:lnSpc>
                <a:spcPts val="3359"/>
              </a:lnSpc>
              <a:buFont typeface="Arial"/>
              <a:buChar char="•"/>
            </a:pPr>
            <a:r>
              <a:rPr lang="en-US" sz="2400" spc="57">
                <a:solidFill>
                  <a:srgbClr val="343434"/>
                </a:solidFill>
                <a:latin typeface="Telegraf"/>
                <a:ea typeface="Telegraf"/>
                <a:cs typeface="Telegraf"/>
                <a:sym typeface="Telegraf"/>
              </a:rPr>
              <a:t>Huyết áp tâm thu (Systolic BP)</a:t>
            </a:r>
          </a:p>
          <a:p>
            <a:pPr algn="l">
              <a:lnSpc>
                <a:spcPts val="3359"/>
              </a:lnSpc>
            </a:pPr>
          </a:p>
          <a:p>
            <a:pPr algn="l" marL="518160" indent="-259080" lvl="1">
              <a:lnSpc>
                <a:spcPts val="3359"/>
              </a:lnSpc>
              <a:buFont typeface="Arial"/>
              <a:buChar char="•"/>
            </a:pPr>
            <a:r>
              <a:rPr lang="en-US" sz="2400" spc="57">
                <a:solidFill>
                  <a:srgbClr val="343434"/>
                </a:solidFill>
                <a:latin typeface="Telegraf"/>
                <a:ea typeface="Telegraf"/>
                <a:cs typeface="Telegraf"/>
                <a:sym typeface="Telegraf"/>
              </a:rPr>
              <a:t>Huyết áp tâm trương (Diastolic BP)</a:t>
            </a:r>
          </a:p>
          <a:p>
            <a:pPr algn="l">
              <a:lnSpc>
                <a:spcPts val="3359"/>
              </a:lnSpc>
              <a:spcBef>
                <a:spcPct val="0"/>
              </a:spcBef>
            </a:pPr>
          </a:p>
        </p:txBody>
      </p:sp>
      <p:grpSp>
        <p:nvGrpSpPr>
          <p:cNvPr name="Group 11" id="11"/>
          <p:cNvGrpSpPr/>
          <p:nvPr/>
        </p:nvGrpSpPr>
        <p:grpSpPr>
          <a:xfrm rot="0">
            <a:off x="2414067" y="1727195"/>
            <a:ext cx="7625098" cy="858514"/>
            <a:chOff x="0" y="0"/>
            <a:chExt cx="2008256" cy="226111"/>
          </a:xfrm>
        </p:grpSpPr>
        <p:sp>
          <p:nvSpPr>
            <p:cNvPr name="Freeform 12" id="12"/>
            <p:cNvSpPr/>
            <p:nvPr/>
          </p:nvSpPr>
          <p:spPr>
            <a:xfrm flipH="false" flipV="false" rot="0">
              <a:off x="0" y="0"/>
              <a:ext cx="2008256" cy="226111"/>
            </a:xfrm>
            <a:custGeom>
              <a:avLst/>
              <a:gdLst/>
              <a:ahLst/>
              <a:cxnLst/>
              <a:rect r="r" b="b" t="t" l="l"/>
              <a:pathLst>
                <a:path h="226111" w="2008256">
                  <a:moveTo>
                    <a:pt x="0" y="0"/>
                  </a:moveTo>
                  <a:lnTo>
                    <a:pt x="2008256" y="0"/>
                  </a:lnTo>
                  <a:lnTo>
                    <a:pt x="2008256" y="226111"/>
                  </a:lnTo>
                  <a:lnTo>
                    <a:pt x="0" y="226111"/>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13" id="13"/>
            <p:cNvSpPr txBox="true"/>
            <p:nvPr/>
          </p:nvSpPr>
          <p:spPr>
            <a:xfrm>
              <a:off x="0" y="-57150"/>
              <a:ext cx="2008256" cy="283261"/>
            </a:xfrm>
            <a:prstGeom prst="rect">
              <a:avLst/>
            </a:prstGeom>
          </p:spPr>
          <p:txBody>
            <a:bodyPr anchor="ctr" rtlCol="false" tIns="50800" lIns="50800" bIns="50800" rIns="50800"/>
            <a:lstStyle/>
            <a:p>
              <a:pPr algn="l">
                <a:lnSpc>
                  <a:spcPts val="3639"/>
                </a:lnSpc>
              </a:pPr>
              <a:r>
                <a:rPr lang="en-US" b="true" sz="2599">
                  <a:solidFill>
                    <a:srgbClr val="F2F7FA">
                      <a:alpha val="80000"/>
                    </a:srgbClr>
                  </a:solidFill>
                  <a:latin typeface="TT Hoves Bold"/>
                  <a:ea typeface="TT Hoves Bold"/>
                  <a:cs typeface="TT Hoves Bold"/>
                  <a:sym typeface="TT Hoves Bold"/>
                </a:rPr>
                <a:t>MÃ HÓA CÁC BIẾN PHÂN LOẠI SANG DẠNG SỐ </a:t>
              </a:r>
            </a:p>
          </p:txBody>
        </p:sp>
      </p:grpSp>
      <p:grpSp>
        <p:nvGrpSpPr>
          <p:cNvPr name="Group 14" id="14"/>
          <p:cNvGrpSpPr/>
          <p:nvPr/>
        </p:nvGrpSpPr>
        <p:grpSpPr>
          <a:xfrm rot="0">
            <a:off x="2414067" y="5322296"/>
            <a:ext cx="7625098" cy="858514"/>
            <a:chOff x="0" y="0"/>
            <a:chExt cx="2008256" cy="226111"/>
          </a:xfrm>
        </p:grpSpPr>
        <p:sp>
          <p:nvSpPr>
            <p:cNvPr name="Freeform 15" id="15"/>
            <p:cNvSpPr/>
            <p:nvPr/>
          </p:nvSpPr>
          <p:spPr>
            <a:xfrm flipH="false" flipV="false" rot="0">
              <a:off x="0" y="0"/>
              <a:ext cx="2008256" cy="226111"/>
            </a:xfrm>
            <a:custGeom>
              <a:avLst/>
              <a:gdLst/>
              <a:ahLst/>
              <a:cxnLst/>
              <a:rect r="r" b="b" t="t" l="l"/>
              <a:pathLst>
                <a:path h="226111" w="2008256">
                  <a:moveTo>
                    <a:pt x="0" y="0"/>
                  </a:moveTo>
                  <a:lnTo>
                    <a:pt x="2008256" y="0"/>
                  </a:lnTo>
                  <a:lnTo>
                    <a:pt x="2008256" y="226111"/>
                  </a:lnTo>
                  <a:lnTo>
                    <a:pt x="0" y="226111"/>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16" id="16"/>
            <p:cNvSpPr txBox="true"/>
            <p:nvPr/>
          </p:nvSpPr>
          <p:spPr>
            <a:xfrm>
              <a:off x="0" y="-57150"/>
              <a:ext cx="2008256" cy="283261"/>
            </a:xfrm>
            <a:prstGeom prst="rect">
              <a:avLst/>
            </a:prstGeom>
          </p:spPr>
          <p:txBody>
            <a:bodyPr anchor="ctr" rtlCol="false" tIns="50800" lIns="50800" bIns="50800" rIns="50800"/>
            <a:lstStyle/>
            <a:p>
              <a:pPr algn="l">
                <a:lnSpc>
                  <a:spcPts val="3639"/>
                </a:lnSpc>
              </a:pPr>
              <a:r>
                <a:rPr lang="en-US" b="true" sz="2599">
                  <a:solidFill>
                    <a:srgbClr val="F2F7FA">
                      <a:alpha val="80000"/>
                    </a:srgbClr>
                  </a:solidFill>
                  <a:latin typeface="TT Hoves Bold"/>
                  <a:ea typeface="TT Hoves Bold"/>
                  <a:cs typeface="TT Hoves Bold"/>
                  <a:sym typeface="TT Hoves Bold"/>
                </a:rPr>
                <a:t>GOM NHÓM NGHỀ NGHIỆP </a:t>
              </a:r>
            </a:p>
          </p:txBody>
        </p:sp>
      </p:grpSp>
      <p:grpSp>
        <p:nvGrpSpPr>
          <p:cNvPr name="Group 17" id="17"/>
          <p:cNvGrpSpPr/>
          <p:nvPr/>
        </p:nvGrpSpPr>
        <p:grpSpPr>
          <a:xfrm rot="0">
            <a:off x="2414067" y="7286031"/>
            <a:ext cx="7625098" cy="858514"/>
            <a:chOff x="0" y="0"/>
            <a:chExt cx="2008256" cy="226111"/>
          </a:xfrm>
        </p:grpSpPr>
        <p:sp>
          <p:nvSpPr>
            <p:cNvPr name="Freeform 18" id="18"/>
            <p:cNvSpPr/>
            <p:nvPr/>
          </p:nvSpPr>
          <p:spPr>
            <a:xfrm flipH="false" flipV="false" rot="0">
              <a:off x="0" y="0"/>
              <a:ext cx="2008256" cy="226111"/>
            </a:xfrm>
            <a:custGeom>
              <a:avLst/>
              <a:gdLst/>
              <a:ahLst/>
              <a:cxnLst/>
              <a:rect r="r" b="b" t="t" l="l"/>
              <a:pathLst>
                <a:path h="226111" w="2008256">
                  <a:moveTo>
                    <a:pt x="0" y="0"/>
                  </a:moveTo>
                  <a:lnTo>
                    <a:pt x="2008256" y="0"/>
                  </a:lnTo>
                  <a:lnTo>
                    <a:pt x="2008256" y="226111"/>
                  </a:lnTo>
                  <a:lnTo>
                    <a:pt x="0" y="226111"/>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19" id="19"/>
            <p:cNvSpPr txBox="true"/>
            <p:nvPr/>
          </p:nvSpPr>
          <p:spPr>
            <a:xfrm>
              <a:off x="0" y="-57150"/>
              <a:ext cx="2008256" cy="283261"/>
            </a:xfrm>
            <a:prstGeom prst="rect">
              <a:avLst/>
            </a:prstGeom>
          </p:spPr>
          <p:txBody>
            <a:bodyPr anchor="ctr" rtlCol="false" tIns="50800" lIns="50800" bIns="50800" rIns="50800"/>
            <a:lstStyle/>
            <a:p>
              <a:pPr algn="l">
                <a:lnSpc>
                  <a:spcPts val="3639"/>
                </a:lnSpc>
              </a:pPr>
              <a:r>
                <a:rPr lang="en-US" b="true" sz="2599">
                  <a:solidFill>
                    <a:srgbClr val="F2F7FA">
                      <a:alpha val="80000"/>
                    </a:srgbClr>
                  </a:solidFill>
                  <a:latin typeface="TT Hoves Bold"/>
                  <a:ea typeface="TT Hoves Bold"/>
                  <a:cs typeface="TT Hoves Bold"/>
                  <a:sym typeface="TT Hoves Bold"/>
                </a:rPr>
                <a:t>TÁCH THUỘC TÍNH BLOOD PRESSURE </a:t>
              </a:r>
            </a:p>
          </p:txBody>
        </p:sp>
      </p:grpSp>
      <p:sp>
        <p:nvSpPr>
          <p:cNvPr name="TextBox 20" id="20"/>
          <p:cNvSpPr txBox="true"/>
          <p:nvPr/>
        </p:nvSpPr>
        <p:spPr>
          <a:xfrm rot="0">
            <a:off x="2190810" y="6013491"/>
            <a:ext cx="14183676" cy="1272540"/>
          </a:xfrm>
          <a:prstGeom prst="rect">
            <a:avLst/>
          </a:prstGeom>
        </p:spPr>
        <p:txBody>
          <a:bodyPr anchor="t" rtlCol="false" tIns="0" lIns="0" bIns="0" rIns="0">
            <a:spAutoFit/>
          </a:bodyPr>
          <a:lstStyle/>
          <a:p>
            <a:pPr algn="l">
              <a:lnSpc>
                <a:spcPts val="3359"/>
              </a:lnSpc>
            </a:pPr>
          </a:p>
          <a:p>
            <a:pPr algn="l" marL="518160" indent="-259080" lvl="1">
              <a:lnSpc>
                <a:spcPts val="3359"/>
              </a:lnSpc>
              <a:buFont typeface="Arial"/>
              <a:buChar char="•"/>
            </a:pPr>
            <a:r>
              <a:rPr lang="en-US" sz="2400" spc="57">
                <a:solidFill>
                  <a:srgbClr val="343434"/>
                </a:solidFill>
                <a:latin typeface="Telegraf"/>
                <a:ea typeface="Telegraf"/>
                <a:cs typeface="Telegraf"/>
                <a:sym typeface="Telegraf"/>
              </a:rPr>
              <a:t>Các nghề có tính chất công việc tương đồng được đưa vào cùng một nhóm</a:t>
            </a:r>
          </a:p>
          <a:p>
            <a:pPr algn="l">
              <a:lnSpc>
                <a:spcPts val="33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grpSp>
        <p:nvGrpSpPr>
          <p:cNvPr name="Group 2" id="2"/>
          <p:cNvGrpSpPr/>
          <p:nvPr/>
        </p:nvGrpSpPr>
        <p:grpSpPr>
          <a:xfrm rot="0">
            <a:off x="0" y="-392510"/>
            <a:ext cx="5212196" cy="11072020"/>
            <a:chOff x="0" y="0"/>
            <a:chExt cx="1372759" cy="2916088"/>
          </a:xfrm>
        </p:grpSpPr>
        <p:sp>
          <p:nvSpPr>
            <p:cNvPr name="Freeform 3" id="3"/>
            <p:cNvSpPr/>
            <p:nvPr/>
          </p:nvSpPr>
          <p:spPr>
            <a:xfrm flipH="false" flipV="false" rot="0">
              <a:off x="0" y="0"/>
              <a:ext cx="1372759" cy="2916088"/>
            </a:xfrm>
            <a:custGeom>
              <a:avLst/>
              <a:gdLst/>
              <a:ahLst/>
              <a:cxnLst/>
              <a:rect r="r" b="b" t="t" l="l"/>
              <a:pathLst>
                <a:path h="2916088" w="1372759">
                  <a:moveTo>
                    <a:pt x="0" y="0"/>
                  </a:moveTo>
                  <a:lnTo>
                    <a:pt x="1372759" y="0"/>
                  </a:lnTo>
                  <a:lnTo>
                    <a:pt x="1372759" y="2916088"/>
                  </a:lnTo>
                  <a:lnTo>
                    <a:pt x="0" y="2916088"/>
                  </a:lnTo>
                  <a:close/>
                </a:path>
              </a:pathLst>
            </a:custGeom>
            <a:gradFill rotWithShape="true">
              <a:gsLst>
                <a:gs pos="0">
                  <a:srgbClr val="E4B795">
                    <a:alpha val="80000"/>
                  </a:srgbClr>
                </a:gs>
                <a:gs pos="50000">
                  <a:srgbClr val="699ACD">
                    <a:alpha val="80000"/>
                  </a:srgbClr>
                </a:gs>
                <a:gs pos="100000">
                  <a:srgbClr val="2F679F">
                    <a:alpha val="80000"/>
                  </a:srgbClr>
                </a:gs>
              </a:gsLst>
              <a:path path="circle">
                <a:fillToRect l="0" r="100000" t="0" b="100000"/>
              </a:path>
              <a:tileRect r="0" l="-100000" b="0" t="-100000"/>
            </a:gradFill>
          </p:spPr>
        </p:sp>
        <p:sp>
          <p:nvSpPr>
            <p:cNvPr name="TextBox 4" id="4"/>
            <p:cNvSpPr txBox="true"/>
            <p:nvPr/>
          </p:nvSpPr>
          <p:spPr>
            <a:xfrm>
              <a:off x="0" y="-57150"/>
              <a:ext cx="1372759" cy="2973238"/>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10269688">
            <a:off x="5419533" y="809048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TextBox 6" id="6"/>
          <p:cNvSpPr txBox="true"/>
          <p:nvPr/>
        </p:nvSpPr>
        <p:spPr>
          <a:xfrm rot="-5400000">
            <a:off x="-1792543" y="3721687"/>
            <a:ext cx="9719132" cy="2721356"/>
          </a:xfrm>
          <a:prstGeom prst="rect">
            <a:avLst/>
          </a:prstGeom>
        </p:spPr>
        <p:txBody>
          <a:bodyPr anchor="t" rtlCol="false" tIns="0" lIns="0" bIns="0" rIns="0">
            <a:spAutoFit/>
          </a:bodyPr>
          <a:lstStyle/>
          <a:p>
            <a:pPr algn="l">
              <a:lnSpc>
                <a:spcPts val="10028"/>
              </a:lnSpc>
            </a:pPr>
            <a:r>
              <a:rPr lang="en-US" sz="10339" b="true">
                <a:solidFill>
                  <a:srgbClr val="343434"/>
                </a:solidFill>
                <a:latin typeface="Telegraf Bold"/>
                <a:ea typeface="Telegraf Bold"/>
                <a:cs typeface="Telegraf Bold"/>
                <a:sym typeface="Telegraf Bold"/>
              </a:rPr>
              <a:t>DATA CLEANING</a:t>
            </a:r>
          </a:p>
        </p:txBody>
      </p:sp>
      <p:sp>
        <p:nvSpPr>
          <p:cNvPr name="Freeform 7" id="7"/>
          <p:cNvSpPr/>
          <p:nvPr/>
        </p:nvSpPr>
        <p:spPr>
          <a:xfrm flipH="false" flipV="false" rot="4362236">
            <a:off x="13391562" y="-1431588"/>
            <a:ext cx="7735476" cy="4631616"/>
          </a:xfrm>
          <a:custGeom>
            <a:avLst/>
            <a:gdLst/>
            <a:ahLst/>
            <a:cxnLst/>
            <a:rect r="r" b="b" t="t" l="l"/>
            <a:pathLst>
              <a:path h="4631616" w="7735476">
                <a:moveTo>
                  <a:pt x="0" y="0"/>
                </a:moveTo>
                <a:lnTo>
                  <a:pt x="7735476" y="0"/>
                </a:lnTo>
                <a:lnTo>
                  <a:pt x="7735476" y="4631616"/>
                </a:lnTo>
                <a:lnTo>
                  <a:pt x="0" y="4631616"/>
                </a:lnTo>
                <a:lnTo>
                  <a:pt x="0" y="0"/>
                </a:lnTo>
                <a:close/>
              </a:path>
            </a:pathLst>
          </a:custGeom>
          <a:blipFill>
            <a:blip r:embed="rId3"/>
            <a:stretch>
              <a:fillRect l="0" t="0" r="0" b="0"/>
            </a:stretch>
          </a:blipFill>
        </p:spPr>
      </p:sp>
      <p:sp>
        <p:nvSpPr>
          <p:cNvPr name="TextBox 8" id="8"/>
          <p:cNvSpPr txBox="true"/>
          <p:nvPr/>
        </p:nvSpPr>
        <p:spPr>
          <a:xfrm rot="0">
            <a:off x="12786960" y="940715"/>
            <a:ext cx="3003456" cy="430530"/>
          </a:xfrm>
          <a:prstGeom prst="rect">
            <a:avLst/>
          </a:prstGeom>
        </p:spPr>
        <p:txBody>
          <a:bodyPr anchor="t" rtlCol="false" tIns="0" lIns="0" bIns="0" rIns="0">
            <a:spAutoFit/>
          </a:bodyPr>
          <a:lstStyle/>
          <a:p>
            <a:pPr algn="l">
              <a:lnSpc>
                <a:spcPts val="2910"/>
              </a:lnSpc>
            </a:pPr>
            <a:r>
              <a:rPr lang="en-US" sz="3000" b="true">
                <a:solidFill>
                  <a:srgbClr val="343434"/>
                </a:solidFill>
                <a:latin typeface="Telegraf Bold"/>
                <a:ea typeface="Telegraf Bold"/>
                <a:cs typeface="Telegraf Bold"/>
                <a:sym typeface="Telegraf Bold"/>
              </a:rPr>
              <a:t>XÓA DÒNG </a:t>
            </a:r>
          </a:p>
        </p:txBody>
      </p:sp>
      <p:sp>
        <p:nvSpPr>
          <p:cNvPr name="TextBox 9" id="9"/>
          <p:cNvSpPr txBox="true"/>
          <p:nvPr/>
        </p:nvSpPr>
        <p:spPr>
          <a:xfrm rot="0">
            <a:off x="12870236" y="3830322"/>
            <a:ext cx="3731022" cy="430530"/>
          </a:xfrm>
          <a:prstGeom prst="rect">
            <a:avLst/>
          </a:prstGeom>
        </p:spPr>
        <p:txBody>
          <a:bodyPr anchor="t" rtlCol="false" tIns="0" lIns="0" bIns="0" rIns="0">
            <a:spAutoFit/>
          </a:bodyPr>
          <a:lstStyle/>
          <a:p>
            <a:pPr algn="l">
              <a:lnSpc>
                <a:spcPts val="2910"/>
              </a:lnSpc>
            </a:pPr>
            <a:r>
              <a:rPr lang="en-US" sz="3000" b="true">
                <a:solidFill>
                  <a:srgbClr val="343434"/>
                </a:solidFill>
                <a:latin typeface="Telegraf Bold"/>
                <a:ea typeface="Telegraf Bold"/>
                <a:cs typeface="Telegraf Bold"/>
                <a:sym typeface="Telegraf Bold"/>
              </a:rPr>
              <a:t>BIẾN ĐỔI DỮ LIỆU</a:t>
            </a:r>
          </a:p>
        </p:txBody>
      </p:sp>
      <p:sp>
        <p:nvSpPr>
          <p:cNvPr name="TextBox 10" id="10"/>
          <p:cNvSpPr txBox="true"/>
          <p:nvPr/>
        </p:nvSpPr>
        <p:spPr>
          <a:xfrm rot="0">
            <a:off x="12786960" y="1608427"/>
            <a:ext cx="4004437" cy="1391285"/>
          </a:xfrm>
          <a:prstGeom prst="rect">
            <a:avLst/>
          </a:prstGeom>
        </p:spPr>
        <p:txBody>
          <a:bodyPr anchor="t" rtlCol="false" tIns="0" lIns="0" bIns="0" rIns="0">
            <a:spAutoFit/>
          </a:bodyPr>
          <a:lstStyle/>
          <a:p>
            <a:pPr algn="just">
              <a:lnSpc>
                <a:spcPts val="3639"/>
              </a:lnSpc>
              <a:spcBef>
                <a:spcPct val="0"/>
              </a:spcBef>
            </a:pPr>
            <a:r>
              <a:rPr lang="en-US" b="true" sz="2599">
                <a:solidFill>
                  <a:srgbClr val="343434"/>
                </a:solidFill>
                <a:latin typeface="Telegraf Bold"/>
                <a:ea typeface="Telegraf Bold"/>
                <a:cs typeface="Telegraf Bold"/>
                <a:sym typeface="Telegraf Bold"/>
              </a:rPr>
              <a:t>Xóa</a:t>
            </a:r>
            <a:r>
              <a:rPr lang="en-US" sz="2599">
                <a:solidFill>
                  <a:srgbClr val="343434"/>
                </a:solidFill>
                <a:latin typeface="Telegraf"/>
                <a:ea typeface="Telegraf"/>
                <a:cs typeface="Telegraf"/>
                <a:sym typeface="Telegraf"/>
              </a:rPr>
              <a:t> các dòng </a:t>
            </a:r>
            <a:r>
              <a:rPr lang="en-US" b="true" sz="2599">
                <a:solidFill>
                  <a:srgbClr val="343434"/>
                </a:solidFill>
                <a:latin typeface="Telegraf Bold"/>
                <a:ea typeface="Telegraf Bold"/>
                <a:cs typeface="Telegraf Bold"/>
                <a:sym typeface="Telegraf Bold"/>
              </a:rPr>
              <a:t>dữ liệu trùng lặp</a:t>
            </a:r>
            <a:r>
              <a:rPr lang="en-US" sz="2599">
                <a:solidFill>
                  <a:srgbClr val="343434"/>
                </a:solidFill>
                <a:latin typeface="Telegraf"/>
                <a:ea typeface="Telegraf"/>
                <a:cs typeface="Telegraf"/>
                <a:sym typeface="Telegraf"/>
              </a:rPr>
              <a:t> sau khi bỏ cột định danh</a:t>
            </a:r>
          </a:p>
        </p:txBody>
      </p:sp>
      <p:sp>
        <p:nvSpPr>
          <p:cNvPr name="TextBox 11" id="11"/>
          <p:cNvSpPr txBox="true"/>
          <p:nvPr/>
        </p:nvSpPr>
        <p:spPr>
          <a:xfrm rot="0">
            <a:off x="12870236" y="4432300"/>
            <a:ext cx="4004437" cy="1336675"/>
          </a:xfrm>
          <a:prstGeom prst="rect">
            <a:avLst/>
          </a:prstGeom>
        </p:spPr>
        <p:txBody>
          <a:bodyPr anchor="t" rtlCol="false" tIns="0" lIns="0" bIns="0" rIns="0">
            <a:spAutoFit/>
          </a:bodyPr>
          <a:lstStyle/>
          <a:p>
            <a:pPr algn="just">
              <a:lnSpc>
                <a:spcPts val="3499"/>
              </a:lnSpc>
              <a:spcBef>
                <a:spcPct val="0"/>
              </a:spcBef>
            </a:pPr>
            <a:r>
              <a:rPr lang="en-US" sz="2499">
                <a:solidFill>
                  <a:srgbClr val="343434"/>
                </a:solidFill>
                <a:latin typeface="Telegraf"/>
                <a:ea typeface="Telegraf"/>
                <a:cs typeface="Telegraf"/>
                <a:sym typeface="Telegraf"/>
              </a:rPr>
              <a:t>Thay thế giá trị thiếu ở thuộc tính </a:t>
            </a:r>
            <a:r>
              <a:rPr lang="en-US" b="true" sz="2499">
                <a:solidFill>
                  <a:srgbClr val="343434"/>
                </a:solidFill>
                <a:latin typeface="Telegraf Bold"/>
                <a:ea typeface="Telegraf Bold"/>
                <a:cs typeface="Telegraf Bold"/>
                <a:sym typeface="Telegraf Bold"/>
              </a:rPr>
              <a:t>Sleep Disorde</a:t>
            </a:r>
            <a:r>
              <a:rPr lang="en-US" sz="2499">
                <a:solidFill>
                  <a:srgbClr val="343434"/>
                </a:solidFill>
                <a:latin typeface="Telegraf"/>
                <a:ea typeface="Telegraf"/>
                <a:cs typeface="Telegraf"/>
                <a:sym typeface="Telegraf"/>
              </a:rPr>
              <a:t>r bằng “</a:t>
            </a:r>
            <a:r>
              <a:rPr lang="en-US" b="true" sz="2499">
                <a:solidFill>
                  <a:srgbClr val="343434"/>
                </a:solidFill>
                <a:latin typeface="Telegraf Bold"/>
                <a:ea typeface="Telegraf Bold"/>
                <a:cs typeface="Telegraf Bold"/>
                <a:sym typeface="Telegraf Bold"/>
              </a:rPr>
              <a:t>None</a:t>
            </a:r>
            <a:r>
              <a:rPr lang="en-US" sz="2499">
                <a:solidFill>
                  <a:srgbClr val="343434"/>
                </a:solidFill>
                <a:latin typeface="Telegraf"/>
                <a:ea typeface="Telegraf"/>
                <a:cs typeface="Telegraf"/>
                <a:sym typeface="Telegraf"/>
              </a:rPr>
              <a:t>”</a:t>
            </a:r>
          </a:p>
        </p:txBody>
      </p:sp>
      <p:grpSp>
        <p:nvGrpSpPr>
          <p:cNvPr name="Group 12" id="12"/>
          <p:cNvGrpSpPr/>
          <p:nvPr/>
        </p:nvGrpSpPr>
        <p:grpSpPr>
          <a:xfrm rot="0">
            <a:off x="5690893" y="912668"/>
            <a:ext cx="4789995" cy="2087044"/>
            <a:chOff x="0" y="0"/>
            <a:chExt cx="6386659" cy="2782726"/>
          </a:xfrm>
        </p:grpSpPr>
        <p:grpSp>
          <p:nvGrpSpPr>
            <p:cNvPr name="Group 13" id="13"/>
            <p:cNvGrpSpPr/>
            <p:nvPr/>
          </p:nvGrpSpPr>
          <p:grpSpPr>
            <a:xfrm rot="0">
              <a:off x="0" y="0"/>
              <a:ext cx="681501" cy="649367"/>
              <a:chOff x="0" y="0"/>
              <a:chExt cx="134618" cy="128270"/>
            </a:xfrm>
          </p:grpSpPr>
          <p:sp>
            <p:nvSpPr>
              <p:cNvPr name="Freeform 14" id="14"/>
              <p:cNvSpPr/>
              <p:nvPr/>
            </p:nvSpPr>
            <p:spPr>
              <a:xfrm flipH="false" flipV="false" rot="0">
                <a:off x="0" y="0"/>
                <a:ext cx="134618" cy="128270"/>
              </a:xfrm>
              <a:custGeom>
                <a:avLst/>
                <a:gdLst/>
                <a:ahLst/>
                <a:cxnLst/>
                <a:rect r="r" b="b" t="t" l="l"/>
                <a:pathLst>
                  <a:path h="128270" w="134618">
                    <a:moveTo>
                      <a:pt x="0" y="0"/>
                    </a:moveTo>
                    <a:lnTo>
                      <a:pt x="134618" y="0"/>
                    </a:lnTo>
                    <a:lnTo>
                      <a:pt x="134618" y="128270"/>
                    </a:lnTo>
                    <a:lnTo>
                      <a:pt x="0" y="1282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5" id="15"/>
              <p:cNvSpPr txBox="true"/>
              <p:nvPr/>
            </p:nvSpPr>
            <p:spPr>
              <a:xfrm>
                <a:off x="0" y="-57150"/>
                <a:ext cx="134618" cy="185420"/>
              </a:xfrm>
              <a:prstGeom prst="rect">
                <a:avLst/>
              </a:prstGeom>
            </p:spPr>
            <p:txBody>
              <a:bodyPr anchor="ctr" rtlCol="false" tIns="50800" lIns="50800" bIns="50800" rIns="50800"/>
              <a:lstStyle/>
              <a:p>
                <a:pPr algn="ctr">
                  <a:lnSpc>
                    <a:spcPts val="3639"/>
                  </a:lnSpc>
                </a:pPr>
              </a:p>
            </p:txBody>
          </p:sp>
        </p:grpSp>
        <p:sp>
          <p:nvSpPr>
            <p:cNvPr name="TextBox 16" id="16"/>
            <p:cNvSpPr txBox="true"/>
            <p:nvPr/>
          </p:nvSpPr>
          <p:spPr>
            <a:xfrm rot="0">
              <a:off x="1047411" y="68977"/>
              <a:ext cx="4993280" cy="580390"/>
            </a:xfrm>
            <a:prstGeom prst="rect">
              <a:avLst/>
            </a:prstGeom>
          </p:spPr>
          <p:txBody>
            <a:bodyPr anchor="t" rtlCol="false" tIns="0" lIns="0" bIns="0" rIns="0">
              <a:spAutoFit/>
            </a:bodyPr>
            <a:lstStyle/>
            <a:p>
              <a:pPr algn="l">
                <a:lnSpc>
                  <a:spcPts val="2910"/>
                </a:lnSpc>
              </a:pPr>
              <a:r>
                <a:rPr lang="en-US" sz="3000" b="true">
                  <a:solidFill>
                    <a:srgbClr val="343434"/>
                  </a:solidFill>
                  <a:latin typeface="Telegraf Bold"/>
                  <a:ea typeface="Telegraf Bold"/>
                  <a:cs typeface="Telegraf Bold"/>
                  <a:sym typeface="Telegraf Bold"/>
                </a:rPr>
                <a:t>XỬ LÝ DỮ LIỆU SỐ  </a:t>
              </a:r>
            </a:p>
          </p:txBody>
        </p:sp>
        <p:sp>
          <p:nvSpPr>
            <p:cNvPr name="TextBox 17" id="17"/>
            <p:cNvSpPr txBox="true"/>
            <p:nvPr/>
          </p:nvSpPr>
          <p:spPr>
            <a:xfrm rot="0">
              <a:off x="1047411" y="956254"/>
              <a:ext cx="5339249" cy="1826472"/>
            </a:xfrm>
            <a:prstGeom prst="rect">
              <a:avLst/>
            </a:prstGeom>
          </p:spPr>
          <p:txBody>
            <a:bodyPr anchor="t" rtlCol="false" tIns="0" lIns="0" bIns="0" rIns="0">
              <a:spAutoFit/>
            </a:bodyPr>
            <a:lstStyle/>
            <a:p>
              <a:pPr algn="just">
                <a:lnSpc>
                  <a:spcPts val="3639"/>
                </a:lnSpc>
                <a:spcBef>
                  <a:spcPct val="0"/>
                </a:spcBef>
              </a:pPr>
              <a:r>
                <a:rPr lang="en-US" sz="2599">
                  <a:solidFill>
                    <a:srgbClr val="343434"/>
                  </a:solidFill>
                  <a:latin typeface="Telegraf"/>
                  <a:ea typeface="Telegraf"/>
                  <a:cs typeface="Telegraf"/>
                  <a:sym typeface="Telegraf"/>
                </a:rPr>
                <a:t>Làm tròn các giá trị số để </a:t>
              </a:r>
              <a:r>
                <a:rPr lang="en-US" b="true" sz="2599">
                  <a:solidFill>
                    <a:srgbClr val="343434"/>
                  </a:solidFill>
                  <a:latin typeface="Telegraf Bold"/>
                  <a:ea typeface="Telegraf Bold"/>
                  <a:cs typeface="Telegraf Bold"/>
                  <a:sym typeface="Telegraf Bold"/>
                </a:rPr>
                <a:t>giảm sai lệch</a:t>
              </a:r>
              <a:r>
                <a:rPr lang="en-US" sz="2599">
                  <a:solidFill>
                    <a:srgbClr val="343434"/>
                  </a:solidFill>
                  <a:latin typeface="Telegraf"/>
                  <a:ea typeface="Telegraf"/>
                  <a:cs typeface="Telegraf"/>
                  <a:sym typeface="Telegraf"/>
                </a:rPr>
                <a:t> do làm tròn thập phân</a:t>
              </a:r>
            </a:p>
          </p:txBody>
        </p:sp>
      </p:grpSp>
      <p:grpSp>
        <p:nvGrpSpPr>
          <p:cNvPr name="Group 18" id="18"/>
          <p:cNvGrpSpPr/>
          <p:nvPr/>
        </p:nvGrpSpPr>
        <p:grpSpPr>
          <a:xfrm rot="0">
            <a:off x="5673003" y="3886014"/>
            <a:ext cx="4807885" cy="2010411"/>
            <a:chOff x="0" y="0"/>
            <a:chExt cx="6410513" cy="2680548"/>
          </a:xfrm>
        </p:grpSpPr>
        <p:sp>
          <p:nvSpPr>
            <p:cNvPr name="TextBox 19" id="19"/>
            <p:cNvSpPr txBox="true"/>
            <p:nvPr/>
          </p:nvSpPr>
          <p:spPr>
            <a:xfrm rot="0">
              <a:off x="1071264" y="68976"/>
              <a:ext cx="4004608" cy="580390"/>
            </a:xfrm>
            <a:prstGeom prst="rect">
              <a:avLst/>
            </a:prstGeom>
          </p:spPr>
          <p:txBody>
            <a:bodyPr anchor="t" rtlCol="false" tIns="0" lIns="0" bIns="0" rIns="0">
              <a:spAutoFit/>
            </a:bodyPr>
            <a:lstStyle/>
            <a:p>
              <a:pPr algn="l">
                <a:lnSpc>
                  <a:spcPts val="2910"/>
                </a:lnSpc>
              </a:pPr>
              <a:r>
                <a:rPr lang="en-US" sz="3000" b="true">
                  <a:solidFill>
                    <a:srgbClr val="343434"/>
                  </a:solidFill>
                  <a:latin typeface="Telegraf Bold"/>
                  <a:ea typeface="Telegraf Bold"/>
                  <a:cs typeface="Telegraf Bold"/>
                  <a:sym typeface="Telegraf Bold"/>
                </a:rPr>
                <a:t>LOẠI BỎ CỘT</a:t>
              </a:r>
            </a:p>
          </p:txBody>
        </p:sp>
        <p:sp>
          <p:nvSpPr>
            <p:cNvPr name="TextBox 20" id="20"/>
            <p:cNvSpPr txBox="true"/>
            <p:nvPr/>
          </p:nvSpPr>
          <p:spPr>
            <a:xfrm rot="0">
              <a:off x="1071264" y="854076"/>
              <a:ext cx="5339249" cy="1826472"/>
            </a:xfrm>
            <a:prstGeom prst="rect">
              <a:avLst/>
            </a:prstGeom>
          </p:spPr>
          <p:txBody>
            <a:bodyPr anchor="t" rtlCol="false" tIns="0" lIns="0" bIns="0" rIns="0">
              <a:spAutoFit/>
            </a:bodyPr>
            <a:lstStyle/>
            <a:p>
              <a:pPr algn="just">
                <a:lnSpc>
                  <a:spcPts val="3639"/>
                </a:lnSpc>
                <a:spcBef>
                  <a:spcPct val="0"/>
                </a:spcBef>
              </a:pPr>
              <a:r>
                <a:rPr lang="en-US" sz="2599">
                  <a:solidFill>
                    <a:srgbClr val="343434"/>
                  </a:solidFill>
                  <a:latin typeface="Telegraf"/>
                  <a:ea typeface="Telegraf"/>
                  <a:cs typeface="Telegraf"/>
                  <a:sym typeface="Telegraf"/>
                </a:rPr>
                <a:t>Bỏ cột định danh </a:t>
              </a:r>
              <a:r>
                <a:rPr lang="en-US" b="true" sz="2599">
                  <a:solidFill>
                    <a:srgbClr val="343434"/>
                  </a:solidFill>
                  <a:latin typeface="Telegraf Bold"/>
                  <a:ea typeface="Telegraf Bold"/>
                  <a:cs typeface="Telegraf Bold"/>
                  <a:sym typeface="Telegraf Bold"/>
                </a:rPr>
                <a:t>Person ID </a:t>
              </a:r>
              <a:r>
                <a:rPr lang="en-US" sz="2599">
                  <a:solidFill>
                    <a:srgbClr val="343434"/>
                  </a:solidFill>
                  <a:latin typeface="Telegraf"/>
                  <a:ea typeface="Telegraf"/>
                  <a:cs typeface="Telegraf"/>
                  <a:sym typeface="Telegraf"/>
                </a:rPr>
                <a:t>vì không mang ý nghĩa phân tích</a:t>
              </a:r>
            </a:p>
          </p:txBody>
        </p:sp>
        <p:grpSp>
          <p:nvGrpSpPr>
            <p:cNvPr name="Group 21" id="21"/>
            <p:cNvGrpSpPr/>
            <p:nvPr/>
          </p:nvGrpSpPr>
          <p:grpSpPr>
            <a:xfrm rot="0">
              <a:off x="0" y="0"/>
              <a:ext cx="681501" cy="649367"/>
              <a:chOff x="0" y="0"/>
              <a:chExt cx="134618" cy="128270"/>
            </a:xfrm>
          </p:grpSpPr>
          <p:sp>
            <p:nvSpPr>
              <p:cNvPr name="Freeform 22" id="22"/>
              <p:cNvSpPr/>
              <p:nvPr/>
            </p:nvSpPr>
            <p:spPr>
              <a:xfrm flipH="false" flipV="false" rot="0">
                <a:off x="0" y="0"/>
                <a:ext cx="134618" cy="128270"/>
              </a:xfrm>
              <a:custGeom>
                <a:avLst/>
                <a:gdLst/>
                <a:ahLst/>
                <a:cxnLst/>
                <a:rect r="r" b="b" t="t" l="l"/>
                <a:pathLst>
                  <a:path h="128270" w="134618">
                    <a:moveTo>
                      <a:pt x="0" y="0"/>
                    </a:moveTo>
                    <a:lnTo>
                      <a:pt x="134618" y="0"/>
                    </a:lnTo>
                    <a:lnTo>
                      <a:pt x="134618" y="128270"/>
                    </a:lnTo>
                    <a:lnTo>
                      <a:pt x="0" y="1282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23" id="23"/>
              <p:cNvSpPr txBox="true"/>
              <p:nvPr/>
            </p:nvSpPr>
            <p:spPr>
              <a:xfrm>
                <a:off x="0" y="-57150"/>
                <a:ext cx="134618" cy="185420"/>
              </a:xfrm>
              <a:prstGeom prst="rect">
                <a:avLst/>
              </a:prstGeom>
            </p:spPr>
            <p:txBody>
              <a:bodyPr anchor="ctr" rtlCol="false" tIns="50800" lIns="50800" bIns="50800" rIns="50800"/>
              <a:lstStyle/>
              <a:p>
                <a:pPr algn="ctr">
                  <a:lnSpc>
                    <a:spcPts val="3639"/>
                  </a:lnSpc>
                </a:pPr>
              </a:p>
            </p:txBody>
          </p:sp>
        </p:grpSp>
      </p:grpSp>
      <p:grpSp>
        <p:nvGrpSpPr>
          <p:cNvPr name="Group 24" id="24"/>
          <p:cNvGrpSpPr/>
          <p:nvPr/>
        </p:nvGrpSpPr>
        <p:grpSpPr>
          <a:xfrm rot="0">
            <a:off x="11934029" y="3811272"/>
            <a:ext cx="511126" cy="487025"/>
            <a:chOff x="0" y="0"/>
            <a:chExt cx="134618" cy="128270"/>
          </a:xfrm>
        </p:grpSpPr>
        <p:sp>
          <p:nvSpPr>
            <p:cNvPr name="Freeform 25" id="25"/>
            <p:cNvSpPr/>
            <p:nvPr/>
          </p:nvSpPr>
          <p:spPr>
            <a:xfrm flipH="false" flipV="false" rot="0">
              <a:off x="0" y="0"/>
              <a:ext cx="134618" cy="128270"/>
            </a:xfrm>
            <a:custGeom>
              <a:avLst/>
              <a:gdLst/>
              <a:ahLst/>
              <a:cxnLst/>
              <a:rect r="r" b="b" t="t" l="l"/>
              <a:pathLst>
                <a:path h="128270" w="134618">
                  <a:moveTo>
                    <a:pt x="0" y="0"/>
                  </a:moveTo>
                  <a:lnTo>
                    <a:pt x="134618" y="0"/>
                  </a:lnTo>
                  <a:lnTo>
                    <a:pt x="134618" y="128270"/>
                  </a:lnTo>
                  <a:lnTo>
                    <a:pt x="0" y="1282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26" id="26"/>
            <p:cNvSpPr txBox="true"/>
            <p:nvPr/>
          </p:nvSpPr>
          <p:spPr>
            <a:xfrm>
              <a:off x="0" y="-57150"/>
              <a:ext cx="134618" cy="185420"/>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11934029" y="884220"/>
            <a:ext cx="511126" cy="487025"/>
            <a:chOff x="0" y="0"/>
            <a:chExt cx="134618" cy="128270"/>
          </a:xfrm>
        </p:grpSpPr>
        <p:sp>
          <p:nvSpPr>
            <p:cNvPr name="Freeform 28" id="28"/>
            <p:cNvSpPr/>
            <p:nvPr/>
          </p:nvSpPr>
          <p:spPr>
            <a:xfrm flipH="false" flipV="false" rot="0">
              <a:off x="0" y="0"/>
              <a:ext cx="134618" cy="128270"/>
            </a:xfrm>
            <a:custGeom>
              <a:avLst/>
              <a:gdLst/>
              <a:ahLst/>
              <a:cxnLst/>
              <a:rect r="r" b="b" t="t" l="l"/>
              <a:pathLst>
                <a:path h="128270" w="134618">
                  <a:moveTo>
                    <a:pt x="0" y="0"/>
                  </a:moveTo>
                  <a:lnTo>
                    <a:pt x="134618" y="0"/>
                  </a:lnTo>
                  <a:lnTo>
                    <a:pt x="134618" y="128270"/>
                  </a:lnTo>
                  <a:lnTo>
                    <a:pt x="0" y="1282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29" id="29"/>
            <p:cNvSpPr txBox="true"/>
            <p:nvPr/>
          </p:nvSpPr>
          <p:spPr>
            <a:xfrm>
              <a:off x="0" y="-57150"/>
              <a:ext cx="134618" cy="185420"/>
            </a:xfrm>
            <a:prstGeom prst="rect">
              <a:avLst/>
            </a:prstGeom>
          </p:spPr>
          <p:txBody>
            <a:bodyPr anchor="ctr" rtlCol="false" tIns="50800" lIns="50800" bIns="50800" rIns="50800"/>
            <a:lstStyle/>
            <a:p>
              <a:pPr algn="ctr">
                <a:lnSpc>
                  <a:spcPts val="3639"/>
                </a:lnSpc>
              </a:pPr>
            </a:p>
          </p:txBody>
        </p:sp>
      </p:grpSp>
      <p:grpSp>
        <p:nvGrpSpPr>
          <p:cNvPr name="Group 30" id="30"/>
          <p:cNvGrpSpPr/>
          <p:nvPr/>
        </p:nvGrpSpPr>
        <p:grpSpPr>
          <a:xfrm rot="0">
            <a:off x="5715795" y="6842438"/>
            <a:ext cx="4968233" cy="2011660"/>
            <a:chOff x="0" y="0"/>
            <a:chExt cx="6624310" cy="2682214"/>
          </a:xfrm>
        </p:grpSpPr>
        <p:sp>
          <p:nvSpPr>
            <p:cNvPr name="TextBox 31" id="31"/>
            <p:cNvSpPr txBox="true"/>
            <p:nvPr/>
          </p:nvSpPr>
          <p:spPr>
            <a:xfrm rot="0">
              <a:off x="1047411" y="68976"/>
              <a:ext cx="5576900" cy="580390"/>
            </a:xfrm>
            <a:prstGeom prst="rect">
              <a:avLst/>
            </a:prstGeom>
          </p:spPr>
          <p:txBody>
            <a:bodyPr anchor="t" rtlCol="false" tIns="0" lIns="0" bIns="0" rIns="0">
              <a:spAutoFit/>
            </a:bodyPr>
            <a:lstStyle/>
            <a:p>
              <a:pPr algn="l">
                <a:lnSpc>
                  <a:spcPts val="2910"/>
                </a:lnSpc>
              </a:pPr>
              <a:r>
                <a:rPr lang="en-US" sz="3000" b="true">
                  <a:solidFill>
                    <a:srgbClr val="343434"/>
                  </a:solidFill>
                  <a:latin typeface="Telegraf Bold"/>
                  <a:ea typeface="Telegraf Bold"/>
                  <a:cs typeface="Telegraf Bold"/>
                  <a:sym typeface="Telegraf Bold"/>
                </a:rPr>
                <a:t>CHUẨ HÓA DỮ LIỆU</a:t>
              </a:r>
            </a:p>
          </p:txBody>
        </p:sp>
        <p:sp>
          <p:nvSpPr>
            <p:cNvPr name="TextBox 32" id="32"/>
            <p:cNvSpPr txBox="true"/>
            <p:nvPr/>
          </p:nvSpPr>
          <p:spPr>
            <a:xfrm rot="0">
              <a:off x="1047411" y="855742"/>
              <a:ext cx="5339249" cy="1826472"/>
            </a:xfrm>
            <a:prstGeom prst="rect">
              <a:avLst/>
            </a:prstGeom>
          </p:spPr>
          <p:txBody>
            <a:bodyPr anchor="t" rtlCol="false" tIns="0" lIns="0" bIns="0" rIns="0">
              <a:spAutoFit/>
            </a:bodyPr>
            <a:lstStyle/>
            <a:p>
              <a:pPr algn="just">
                <a:lnSpc>
                  <a:spcPts val="3639"/>
                </a:lnSpc>
                <a:spcBef>
                  <a:spcPct val="0"/>
                </a:spcBef>
              </a:pPr>
              <a:r>
                <a:rPr lang="en-US" sz="2599">
                  <a:solidFill>
                    <a:srgbClr val="343434"/>
                  </a:solidFill>
                  <a:latin typeface="Telegraf"/>
                  <a:ea typeface="Telegraf"/>
                  <a:cs typeface="Telegraf"/>
                  <a:sym typeface="Telegraf"/>
                </a:rPr>
                <a:t>Chuẩn hóa dữ liệu </a:t>
              </a:r>
              <a:r>
                <a:rPr lang="en-US" b="true" sz="2599">
                  <a:solidFill>
                    <a:srgbClr val="343434"/>
                  </a:solidFill>
                  <a:latin typeface="Telegraf Bold"/>
                  <a:ea typeface="Telegraf Bold"/>
                  <a:cs typeface="Telegraf Bold"/>
                  <a:sym typeface="Telegraf Bold"/>
                </a:rPr>
                <a:t>dạng chuỗi</a:t>
              </a:r>
              <a:r>
                <a:rPr lang="en-US" sz="2599">
                  <a:solidFill>
                    <a:srgbClr val="343434"/>
                  </a:solidFill>
                  <a:latin typeface="Telegraf"/>
                  <a:ea typeface="Telegraf"/>
                  <a:cs typeface="Telegraf"/>
                  <a:sym typeface="Telegraf"/>
                </a:rPr>
                <a:t> (loại bỏ khoảng trắng dư thừa)</a:t>
              </a:r>
            </a:p>
          </p:txBody>
        </p:sp>
        <p:grpSp>
          <p:nvGrpSpPr>
            <p:cNvPr name="Group 33" id="33"/>
            <p:cNvGrpSpPr/>
            <p:nvPr/>
          </p:nvGrpSpPr>
          <p:grpSpPr>
            <a:xfrm rot="0">
              <a:off x="0" y="0"/>
              <a:ext cx="681501" cy="649367"/>
              <a:chOff x="0" y="0"/>
              <a:chExt cx="134618" cy="128270"/>
            </a:xfrm>
          </p:grpSpPr>
          <p:sp>
            <p:nvSpPr>
              <p:cNvPr name="Freeform 34" id="34"/>
              <p:cNvSpPr/>
              <p:nvPr/>
            </p:nvSpPr>
            <p:spPr>
              <a:xfrm flipH="false" flipV="false" rot="0">
                <a:off x="0" y="0"/>
                <a:ext cx="134618" cy="128270"/>
              </a:xfrm>
              <a:custGeom>
                <a:avLst/>
                <a:gdLst/>
                <a:ahLst/>
                <a:cxnLst/>
                <a:rect r="r" b="b" t="t" l="l"/>
                <a:pathLst>
                  <a:path h="128270" w="134618">
                    <a:moveTo>
                      <a:pt x="0" y="0"/>
                    </a:moveTo>
                    <a:lnTo>
                      <a:pt x="134618" y="0"/>
                    </a:lnTo>
                    <a:lnTo>
                      <a:pt x="134618" y="128270"/>
                    </a:lnTo>
                    <a:lnTo>
                      <a:pt x="0" y="1282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35" id="35"/>
              <p:cNvSpPr txBox="true"/>
              <p:nvPr/>
            </p:nvSpPr>
            <p:spPr>
              <a:xfrm>
                <a:off x="0" y="-57150"/>
                <a:ext cx="134618" cy="185420"/>
              </a:xfrm>
              <a:prstGeom prst="rect">
                <a:avLst/>
              </a:prstGeom>
            </p:spPr>
            <p:txBody>
              <a:bodyPr anchor="ctr" rtlCol="false" tIns="50800" lIns="50800" bIns="50800" rIns="50800"/>
              <a:lstStyle/>
              <a:p>
                <a:pPr algn="ctr">
                  <a:lnSpc>
                    <a:spcPts val="3639"/>
                  </a:lnSpc>
                </a:pPr>
              </a:p>
            </p:txBody>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467361" y="-2757747"/>
            <a:ext cx="12701350" cy="5382197"/>
          </a:xfrm>
          <a:custGeom>
            <a:avLst/>
            <a:gdLst/>
            <a:ahLst/>
            <a:cxnLst/>
            <a:rect r="r" b="b" t="t" l="l"/>
            <a:pathLst>
              <a:path h="5382197" w="12701350">
                <a:moveTo>
                  <a:pt x="0" y="0"/>
                </a:moveTo>
                <a:lnTo>
                  <a:pt x="12701349" y="0"/>
                </a:lnTo>
                <a:lnTo>
                  <a:pt x="12701349"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028700" y="3332941"/>
            <a:ext cx="11958364" cy="3395697"/>
          </a:xfrm>
          <a:prstGeom prst="rect">
            <a:avLst/>
          </a:prstGeom>
        </p:spPr>
        <p:txBody>
          <a:bodyPr anchor="t" rtlCol="false" tIns="0" lIns="0" bIns="0" rIns="0">
            <a:spAutoFit/>
          </a:bodyPr>
          <a:lstStyle/>
          <a:p>
            <a:pPr algn="l">
              <a:lnSpc>
                <a:spcPts val="12560"/>
              </a:lnSpc>
            </a:pPr>
            <a:r>
              <a:rPr lang="en-US" sz="12949" b="true">
                <a:solidFill>
                  <a:srgbClr val="343434"/>
                </a:solidFill>
                <a:latin typeface="Telegraf Bold"/>
                <a:ea typeface="Telegraf Bold"/>
                <a:cs typeface="Telegraf Bold"/>
                <a:sym typeface="Telegraf Bold"/>
              </a:rPr>
              <a:t>VISUALIZE DATA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345259" y="1809628"/>
            <a:ext cx="5648131" cy="3673317"/>
          </a:xfrm>
          <a:custGeom>
            <a:avLst/>
            <a:gdLst/>
            <a:ahLst/>
            <a:cxnLst/>
            <a:rect r="r" b="b" t="t" l="l"/>
            <a:pathLst>
              <a:path h="3673317" w="5648131">
                <a:moveTo>
                  <a:pt x="0" y="0"/>
                </a:moveTo>
                <a:lnTo>
                  <a:pt x="5648131" y="0"/>
                </a:lnTo>
                <a:lnTo>
                  <a:pt x="5648131" y="3673317"/>
                </a:lnTo>
                <a:lnTo>
                  <a:pt x="0" y="3673317"/>
                </a:lnTo>
                <a:lnTo>
                  <a:pt x="0" y="0"/>
                </a:lnTo>
                <a:close/>
              </a:path>
            </a:pathLst>
          </a:custGeom>
          <a:blipFill>
            <a:blip r:embed="rId4"/>
            <a:stretch>
              <a:fillRect l="0" t="0" r="0" b="0"/>
            </a:stretch>
          </a:blipFill>
        </p:spPr>
      </p:sp>
      <p:sp>
        <p:nvSpPr>
          <p:cNvPr name="Freeform 5" id="5"/>
          <p:cNvSpPr/>
          <p:nvPr/>
        </p:nvSpPr>
        <p:spPr>
          <a:xfrm flipH="false" flipV="false" rot="0">
            <a:off x="6504289" y="1809628"/>
            <a:ext cx="6031732" cy="3664277"/>
          </a:xfrm>
          <a:custGeom>
            <a:avLst/>
            <a:gdLst/>
            <a:ahLst/>
            <a:cxnLst/>
            <a:rect r="r" b="b" t="t" l="l"/>
            <a:pathLst>
              <a:path h="3664277" w="6031732">
                <a:moveTo>
                  <a:pt x="0" y="0"/>
                </a:moveTo>
                <a:lnTo>
                  <a:pt x="6031733" y="0"/>
                </a:lnTo>
                <a:lnTo>
                  <a:pt x="6031733" y="3664277"/>
                </a:lnTo>
                <a:lnTo>
                  <a:pt x="0" y="3664277"/>
                </a:lnTo>
                <a:lnTo>
                  <a:pt x="0" y="0"/>
                </a:lnTo>
                <a:close/>
              </a:path>
            </a:pathLst>
          </a:custGeom>
          <a:blipFill>
            <a:blip r:embed="rId5"/>
            <a:stretch>
              <a:fillRect l="0" t="0" r="0" b="0"/>
            </a:stretch>
          </a:blipFill>
        </p:spPr>
      </p:sp>
      <p:grpSp>
        <p:nvGrpSpPr>
          <p:cNvPr name="Group 6" id="6"/>
          <p:cNvGrpSpPr/>
          <p:nvPr/>
        </p:nvGrpSpPr>
        <p:grpSpPr>
          <a:xfrm rot="5400000">
            <a:off x="8236827" y="-8588535"/>
            <a:ext cx="1561390" cy="18540956"/>
            <a:chOff x="0" y="0"/>
            <a:chExt cx="411230" cy="4883215"/>
          </a:xfrm>
        </p:grpSpPr>
        <p:sp>
          <p:nvSpPr>
            <p:cNvPr name="Freeform 7" id="7"/>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8" id="8"/>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Freeform 9" id="9"/>
          <p:cNvSpPr/>
          <p:nvPr/>
        </p:nvSpPr>
        <p:spPr>
          <a:xfrm flipH="false" flipV="false" rot="0">
            <a:off x="345259" y="5640836"/>
            <a:ext cx="12190763" cy="4403913"/>
          </a:xfrm>
          <a:custGeom>
            <a:avLst/>
            <a:gdLst/>
            <a:ahLst/>
            <a:cxnLst/>
            <a:rect r="r" b="b" t="t" l="l"/>
            <a:pathLst>
              <a:path h="4403913" w="12190763">
                <a:moveTo>
                  <a:pt x="0" y="0"/>
                </a:moveTo>
                <a:lnTo>
                  <a:pt x="12190763" y="0"/>
                </a:lnTo>
                <a:lnTo>
                  <a:pt x="12190763" y="4403913"/>
                </a:lnTo>
                <a:lnTo>
                  <a:pt x="0" y="4403913"/>
                </a:lnTo>
                <a:lnTo>
                  <a:pt x="0" y="0"/>
                </a:lnTo>
                <a:close/>
              </a:path>
            </a:pathLst>
          </a:custGeom>
          <a:blipFill>
            <a:blip r:embed="rId6"/>
            <a:stretch>
              <a:fillRect l="0" t="0" r="0" b="0"/>
            </a:stretch>
          </a:blipFill>
        </p:spPr>
      </p:sp>
      <p:sp>
        <p:nvSpPr>
          <p:cNvPr name="TextBox 10" id="10"/>
          <p:cNvSpPr txBox="true"/>
          <p:nvPr/>
        </p:nvSpPr>
        <p:spPr>
          <a:xfrm rot="0">
            <a:off x="12536022" y="2998678"/>
            <a:ext cx="5635838" cy="5956935"/>
          </a:xfrm>
          <a:prstGeom prst="rect">
            <a:avLst/>
          </a:prstGeom>
        </p:spPr>
        <p:txBody>
          <a:bodyPr anchor="t" rtlCol="false" tIns="0" lIns="0" bIns="0" rIns="0">
            <a:spAutoFit/>
          </a:bodyPr>
          <a:lstStyle/>
          <a:p>
            <a:pPr algn="l" marL="518160" indent="-259080" lvl="1">
              <a:lnSpc>
                <a:spcPts val="3600"/>
              </a:lnSpc>
              <a:buFont typeface="Arial"/>
              <a:buChar char="•"/>
            </a:pPr>
            <a:r>
              <a:rPr lang="en-US" sz="2400" spc="120">
                <a:solidFill>
                  <a:srgbClr val="343434"/>
                </a:solidFill>
                <a:latin typeface="Telegraf"/>
                <a:ea typeface="Telegraf"/>
                <a:cs typeface="Telegraf"/>
                <a:sym typeface="Telegraf"/>
              </a:rPr>
              <a:t>Thời gian ngủ </a:t>
            </a:r>
            <a:r>
              <a:rPr lang="en-US" b="true" sz="2400" spc="120">
                <a:solidFill>
                  <a:srgbClr val="343434"/>
                </a:solidFill>
                <a:latin typeface="Telegraf Bold"/>
                <a:ea typeface="Telegraf Bold"/>
                <a:cs typeface="Telegraf Bold"/>
                <a:sym typeface="Telegraf Bold"/>
              </a:rPr>
              <a:t>trung bình</a:t>
            </a:r>
            <a:r>
              <a:rPr lang="en-US" sz="2400" spc="120">
                <a:solidFill>
                  <a:srgbClr val="343434"/>
                </a:solidFill>
                <a:latin typeface="Telegraf"/>
                <a:ea typeface="Telegraf"/>
                <a:cs typeface="Telegraf"/>
                <a:sym typeface="Telegraf"/>
              </a:rPr>
              <a:t> khoảng</a:t>
            </a:r>
            <a:r>
              <a:rPr lang="en-US" b="true" sz="2400" spc="120">
                <a:solidFill>
                  <a:srgbClr val="343434"/>
                </a:solidFill>
                <a:latin typeface="Telegraf Bold"/>
                <a:ea typeface="Telegraf Bold"/>
                <a:cs typeface="Telegraf Bold"/>
                <a:sym typeface="Telegraf Bold"/>
              </a:rPr>
              <a:t> 7.08 giờ</a:t>
            </a:r>
          </a:p>
          <a:p>
            <a:pPr algn="l">
              <a:lnSpc>
                <a:spcPts val="3600"/>
              </a:lnSpc>
            </a:pPr>
          </a:p>
          <a:p>
            <a:pPr algn="l" marL="518160" indent="-259080" lvl="1">
              <a:lnSpc>
                <a:spcPts val="3600"/>
              </a:lnSpc>
              <a:buFont typeface="Arial"/>
              <a:buChar char="•"/>
            </a:pPr>
            <a:r>
              <a:rPr lang="en-US" sz="2400" spc="120">
                <a:solidFill>
                  <a:srgbClr val="343434"/>
                </a:solidFill>
                <a:latin typeface="Telegraf"/>
                <a:ea typeface="Telegraf"/>
                <a:cs typeface="Telegraf"/>
                <a:sym typeface="Telegraf"/>
              </a:rPr>
              <a:t>Chất lượng giấc ngủ </a:t>
            </a:r>
            <a:r>
              <a:rPr lang="en-US" b="true" sz="2400" spc="120">
                <a:solidFill>
                  <a:srgbClr val="343434"/>
                </a:solidFill>
                <a:latin typeface="Telegraf Bold"/>
                <a:ea typeface="Telegraf Bold"/>
                <a:cs typeface="Telegraf Bold"/>
                <a:sym typeface="Telegraf Bold"/>
              </a:rPr>
              <a:t>khá tốt</a:t>
            </a:r>
            <a:r>
              <a:rPr lang="en-US" sz="2400" spc="120">
                <a:solidFill>
                  <a:srgbClr val="343434"/>
                </a:solidFill>
                <a:latin typeface="Telegraf"/>
                <a:ea typeface="Telegraf"/>
                <a:cs typeface="Telegraf"/>
                <a:sym typeface="Telegraf"/>
              </a:rPr>
              <a:t> (điểm 6,7,8)</a:t>
            </a:r>
          </a:p>
          <a:p>
            <a:pPr algn="l">
              <a:lnSpc>
                <a:spcPts val="3600"/>
              </a:lnSpc>
            </a:pPr>
          </a:p>
          <a:p>
            <a:pPr algn="l" marL="518160" indent="-259080" lvl="1">
              <a:lnSpc>
                <a:spcPts val="3600"/>
              </a:lnSpc>
              <a:buFont typeface="Arial"/>
              <a:buChar char="•"/>
            </a:pPr>
            <a:r>
              <a:rPr lang="en-US" sz="2400" spc="120">
                <a:solidFill>
                  <a:srgbClr val="343434"/>
                </a:solidFill>
                <a:latin typeface="Telegraf"/>
                <a:ea typeface="Telegraf"/>
                <a:cs typeface="Telegraf"/>
                <a:sym typeface="Telegraf"/>
              </a:rPr>
              <a:t>C</a:t>
            </a:r>
            <a:r>
              <a:rPr lang="en-US" sz="2400" spc="120">
                <a:solidFill>
                  <a:srgbClr val="343434"/>
                </a:solidFill>
                <a:latin typeface="Telegraf"/>
                <a:ea typeface="Telegraf"/>
                <a:cs typeface="Telegraf"/>
                <a:sym typeface="Telegraf"/>
              </a:rPr>
              <a:t>hất lượng giấc ngủ </a:t>
            </a:r>
            <a:r>
              <a:rPr lang="en-US" b="true" sz="2400" spc="120">
                <a:solidFill>
                  <a:srgbClr val="343434"/>
                </a:solidFill>
                <a:latin typeface="Telegraf Bold"/>
                <a:ea typeface="Telegraf Bold"/>
                <a:cs typeface="Telegraf Bold"/>
                <a:sym typeface="Telegraf Bold"/>
              </a:rPr>
              <a:t>cao </a:t>
            </a:r>
            <a:r>
              <a:rPr lang="en-US" sz="2400" spc="120">
                <a:solidFill>
                  <a:srgbClr val="343434"/>
                </a:solidFill>
                <a:latin typeface="Telegraf"/>
                <a:ea typeface="Telegraf"/>
                <a:cs typeface="Telegraf"/>
                <a:sym typeface="Telegraf"/>
              </a:rPr>
              <a:t> có thời gian ngủ trung bình </a:t>
            </a:r>
            <a:r>
              <a:rPr lang="en-US" b="true" sz="2400" spc="120">
                <a:solidFill>
                  <a:srgbClr val="343434"/>
                </a:solidFill>
                <a:latin typeface="Telegraf Bold"/>
                <a:ea typeface="Telegraf Bold"/>
                <a:cs typeface="Telegraf Bold"/>
                <a:sym typeface="Telegraf Bold"/>
              </a:rPr>
              <a:t>dài </a:t>
            </a:r>
            <a:r>
              <a:rPr lang="en-US" sz="2400" spc="120">
                <a:solidFill>
                  <a:srgbClr val="343434"/>
                </a:solidFill>
                <a:latin typeface="Telegraf"/>
                <a:ea typeface="Telegraf"/>
                <a:cs typeface="Telegraf"/>
                <a:sym typeface="Telegraf"/>
              </a:rPr>
              <a:t>và ngược lại</a:t>
            </a:r>
          </a:p>
          <a:p>
            <a:pPr algn="l">
              <a:lnSpc>
                <a:spcPts val="3600"/>
              </a:lnSpc>
            </a:pPr>
          </a:p>
          <a:p>
            <a:pPr algn="l" marL="518160" indent="-259080" lvl="1">
              <a:lnSpc>
                <a:spcPts val="3600"/>
              </a:lnSpc>
              <a:buFont typeface="Arial"/>
              <a:buChar char="•"/>
            </a:pPr>
            <a:r>
              <a:rPr lang="en-US" sz="2400" spc="120">
                <a:solidFill>
                  <a:srgbClr val="343434"/>
                </a:solidFill>
                <a:latin typeface="Telegraf"/>
                <a:ea typeface="Telegraf"/>
                <a:cs typeface="Telegraf"/>
                <a:sym typeface="Telegraf"/>
              </a:rPr>
              <a:t>Tỉ lệ rối loạn giấc ngủ </a:t>
            </a:r>
            <a:r>
              <a:rPr lang="en-US" b="true" sz="2400" spc="120">
                <a:solidFill>
                  <a:srgbClr val="343434"/>
                </a:solidFill>
                <a:latin typeface="Telegraf Bold"/>
                <a:ea typeface="Telegraf Bold"/>
                <a:cs typeface="Telegraf Bold"/>
                <a:sym typeface="Telegraf Bold"/>
              </a:rPr>
              <a:t>mất cân bằng.</a:t>
            </a:r>
          </a:p>
          <a:p>
            <a:pPr algn="l">
              <a:lnSpc>
                <a:spcPts val="3600"/>
              </a:lnSpc>
            </a:pPr>
          </a:p>
        </p:txBody>
      </p:sp>
      <p:sp>
        <p:nvSpPr>
          <p:cNvPr name="TextBox 11" id="11"/>
          <p:cNvSpPr txBox="true"/>
          <p:nvPr/>
        </p:nvSpPr>
        <p:spPr>
          <a:xfrm rot="0">
            <a:off x="4505743" y="277093"/>
            <a:ext cx="8721529" cy="1035304"/>
          </a:xfrm>
          <a:prstGeom prst="rect">
            <a:avLst/>
          </a:prstGeom>
        </p:spPr>
        <p:txBody>
          <a:bodyPr anchor="t" rtlCol="false" tIns="0" lIns="0" bIns="0" rIns="0">
            <a:spAutoFit/>
          </a:bodyPr>
          <a:lstStyle/>
          <a:p>
            <a:pPr algn="l">
              <a:lnSpc>
                <a:spcPts val="7178"/>
              </a:lnSpc>
            </a:pPr>
            <a:r>
              <a:rPr lang="en-US" b="true" sz="7400">
                <a:solidFill>
                  <a:srgbClr val="F2F7FA"/>
                </a:solidFill>
                <a:latin typeface="Telegraf Bold"/>
                <a:ea typeface="Telegraf Bold"/>
                <a:cs typeface="Telegraf Bold"/>
                <a:sym typeface="Telegraf Bold"/>
              </a:rPr>
              <a:t> SLEEP DURATION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sp>
        <p:nvSpPr>
          <p:cNvPr name="Freeform 4" id="4"/>
          <p:cNvSpPr/>
          <p:nvPr/>
        </p:nvSpPr>
        <p:spPr>
          <a:xfrm flipH="false" flipV="false" rot="0">
            <a:off x="443705" y="4788676"/>
            <a:ext cx="7933754" cy="5248856"/>
          </a:xfrm>
          <a:custGeom>
            <a:avLst/>
            <a:gdLst/>
            <a:ahLst/>
            <a:cxnLst/>
            <a:rect r="r" b="b" t="t" l="l"/>
            <a:pathLst>
              <a:path h="5248856" w="7933754">
                <a:moveTo>
                  <a:pt x="0" y="0"/>
                </a:moveTo>
                <a:lnTo>
                  <a:pt x="7933754" y="0"/>
                </a:lnTo>
                <a:lnTo>
                  <a:pt x="7933754" y="5248856"/>
                </a:lnTo>
                <a:lnTo>
                  <a:pt x="0" y="5248856"/>
                </a:lnTo>
                <a:lnTo>
                  <a:pt x="0" y="0"/>
                </a:lnTo>
                <a:close/>
              </a:path>
            </a:pathLst>
          </a:custGeom>
          <a:blipFill>
            <a:blip r:embed="rId4"/>
            <a:stretch>
              <a:fillRect l="0" t="0" r="0" b="0"/>
            </a:stretch>
          </a:blipFill>
        </p:spPr>
      </p:sp>
      <p:sp>
        <p:nvSpPr>
          <p:cNvPr name="TextBox 5" id="5"/>
          <p:cNvSpPr txBox="true"/>
          <p:nvPr/>
        </p:nvSpPr>
        <p:spPr>
          <a:xfrm rot="0">
            <a:off x="12114668" y="6830598"/>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05</a:t>
            </a:r>
          </a:p>
        </p:txBody>
      </p:sp>
      <p:sp>
        <p:nvSpPr>
          <p:cNvPr name="TextBox 6" id="6"/>
          <p:cNvSpPr txBox="true"/>
          <p:nvPr/>
        </p:nvSpPr>
        <p:spPr>
          <a:xfrm rot="0">
            <a:off x="330733" y="1931193"/>
            <a:ext cx="8046726" cy="25298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Có sự </a:t>
            </a:r>
            <a:r>
              <a:rPr lang="en-US" b="true" sz="2400" spc="120">
                <a:solidFill>
                  <a:srgbClr val="343434"/>
                </a:solidFill>
                <a:latin typeface="Telegraf Bold"/>
                <a:ea typeface="Telegraf Bold"/>
                <a:cs typeface="Telegraf Bold"/>
                <a:sym typeface="Telegraf Bold"/>
              </a:rPr>
              <a:t>phân cực rõ rệt.</a:t>
            </a:r>
            <a:r>
              <a:rPr lang="en-US" sz="2400" spc="120">
                <a:solidFill>
                  <a:srgbClr val="343434"/>
                </a:solidFill>
                <a:latin typeface="Telegraf"/>
                <a:ea typeface="Telegraf"/>
                <a:cs typeface="Telegraf"/>
                <a:sym typeface="Telegraf"/>
              </a:rPr>
              <a:t> </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Một nhóm lớn có mức stress </a:t>
            </a:r>
            <a:r>
              <a:rPr lang="en-US" b="true" sz="2400" spc="120">
                <a:solidFill>
                  <a:srgbClr val="343434"/>
                </a:solidFill>
                <a:latin typeface="Telegraf Bold"/>
                <a:ea typeface="Telegraf Bold"/>
                <a:cs typeface="Telegraf Bold"/>
                <a:sym typeface="Telegraf Bold"/>
              </a:rPr>
              <a:t>thấp (mức 3-4)</a:t>
            </a:r>
            <a:r>
              <a:rPr lang="en-US" sz="2400" spc="120">
                <a:solidFill>
                  <a:srgbClr val="343434"/>
                </a:solidFill>
                <a:latin typeface="Telegraf"/>
                <a:ea typeface="Telegraf"/>
                <a:cs typeface="Telegraf"/>
                <a:sym typeface="Telegraf"/>
              </a:rPr>
              <a:t> </a:t>
            </a:r>
          </a:p>
          <a:p>
            <a:pPr algn="l">
              <a:lnSpc>
                <a:spcPts val="3359"/>
              </a:lnSpc>
            </a:pPr>
          </a:p>
          <a:p>
            <a:pPr algn="l" marL="518160" indent="-259080" lvl="1">
              <a:lnSpc>
                <a:spcPts val="3359"/>
              </a:lnSpc>
              <a:buFont typeface="Arial"/>
              <a:buChar char="•"/>
            </a:pPr>
            <a:r>
              <a:rPr lang="en-US" sz="2400" spc="120">
                <a:solidFill>
                  <a:srgbClr val="343434"/>
                </a:solidFill>
                <a:latin typeface="Telegraf"/>
                <a:ea typeface="Telegraf"/>
                <a:cs typeface="Telegraf"/>
                <a:sym typeface="Telegraf"/>
              </a:rPr>
              <a:t>Một nhóm khác lại chịu áp lực </a:t>
            </a:r>
            <a:r>
              <a:rPr lang="en-US" b="true" sz="2400" spc="120">
                <a:solidFill>
                  <a:srgbClr val="343434"/>
                </a:solidFill>
                <a:latin typeface="Telegraf Bold"/>
                <a:ea typeface="Telegraf Bold"/>
                <a:cs typeface="Telegraf Bold"/>
                <a:sym typeface="Telegraf Bold"/>
              </a:rPr>
              <a:t>rất cao (mức 8)</a:t>
            </a:r>
            <a:r>
              <a:rPr lang="en-US" sz="2400" spc="120">
                <a:solidFill>
                  <a:srgbClr val="343434"/>
                </a:solidFill>
                <a:latin typeface="Telegraf"/>
                <a:ea typeface="Telegraf"/>
                <a:cs typeface="Telegraf"/>
                <a:sym typeface="Telegraf"/>
              </a:rPr>
              <a:t>.</a:t>
            </a:r>
          </a:p>
          <a:p>
            <a:pPr algn="l">
              <a:lnSpc>
                <a:spcPts val="3359"/>
              </a:lnSpc>
              <a:spcBef>
                <a:spcPct val="0"/>
              </a:spcBef>
            </a:pPr>
          </a:p>
        </p:txBody>
      </p:sp>
      <p:grpSp>
        <p:nvGrpSpPr>
          <p:cNvPr name="Group 7" id="7"/>
          <p:cNvGrpSpPr/>
          <p:nvPr/>
        </p:nvGrpSpPr>
        <p:grpSpPr>
          <a:xfrm rot="5400000">
            <a:off x="8236827" y="-8588535"/>
            <a:ext cx="1561390" cy="18540956"/>
            <a:chOff x="0" y="0"/>
            <a:chExt cx="411230" cy="4883215"/>
          </a:xfrm>
        </p:grpSpPr>
        <p:sp>
          <p:nvSpPr>
            <p:cNvPr name="Freeform 8" id="8"/>
            <p:cNvSpPr/>
            <p:nvPr/>
          </p:nvSpPr>
          <p:spPr>
            <a:xfrm flipH="false" flipV="false" rot="0">
              <a:off x="0" y="0"/>
              <a:ext cx="411230" cy="4883215"/>
            </a:xfrm>
            <a:custGeom>
              <a:avLst/>
              <a:gdLst/>
              <a:ahLst/>
              <a:cxnLst/>
              <a:rect r="r" b="b" t="t" l="l"/>
              <a:pathLst>
                <a:path h="4883215" w="411230">
                  <a:moveTo>
                    <a:pt x="0" y="0"/>
                  </a:moveTo>
                  <a:lnTo>
                    <a:pt x="411230" y="0"/>
                  </a:lnTo>
                  <a:lnTo>
                    <a:pt x="411230" y="4883215"/>
                  </a:lnTo>
                  <a:lnTo>
                    <a:pt x="0" y="488321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411230" cy="4940365"/>
            </a:xfrm>
            <a:prstGeom prst="rect">
              <a:avLst/>
            </a:prstGeom>
          </p:spPr>
          <p:txBody>
            <a:bodyPr anchor="ctr" rtlCol="false" tIns="50800" lIns="50800" bIns="50800" rIns="50800"/>
            <a:lstStyle/>
            <a:p>
              <a:pPr algn="ctr">
                <a:lnSpc>
                  <a:spcPts val="3639"/>
                </a:lnSpc>
              </a:pPr>
            </a:p>
          </p:txBody>
        </p:sp>
      </p:grpSp>
      <p:sp>
        <p:nvSpPr>
          <p:cNvPr name="TextBox 10" id="10"/>
          <p:cNvSpPr txBox="true"/>
          <p:nvPr/>
        </p:nvSpPr>
        <p:spPr>
          <a:xfrm rot="0">
            <a:off x="5520266" y="207154"/>
            <a:ext cx="6994511" cy="1035304"/>
          </a:xfrm>
          <a:prstGeom prst="rect">
            <a:avLst/>
          </a:prstGeom>
        </p:spPr>
        <p:txBody>
          <a:bodyPr anchor="t" rtlCol="false" tIns="0" lIns="0" bIns="0" rIns="0">
            <a:spAutoFit/>
          </a:bodyPr>
          <a:lstStyle/>
          <a:p>
            <a:pPr algn="l">
              <a:lnSpc>
                <a:spcPts val="7177"/>
              </a:lnSpc>
            </a:pPr>
            <a:r>
              <a:rPr lang="en-US" b="true" sz="7399">
                <a:solidFill>
                  <a:srgbClr val="F2F7FA"/>
                </a:solidFill>
                <a:latin typeface="Telegraf Bold"/>
                <a:ea typeface="Telegraf Bold"/>
                <a:cs typeface="Telegraf Bold"/>
                <a:sym typeface="Telegraf Bold"/>
              </a:rPr>
              <a:t>STRESS LEVEL</a:t>
            </a:r>
          </a:p>
        </p:txBody>
      </p:sp>
      <p:sp>
        <p:nvSpPr>
          <p:cNvPr name="Freeform 11" id="11"/>
          <p:cNvSpPr/>
          <p:nvPr/>
        </p:nvSpPr>
        <p:spPr>
          <a:xfrm flipH="false" flipV="false" rot="0">
            <a:off x="8501781" y="1696975"/>
            <a:ext cx="9549258" cy="3473543"/>
          </a:xfrm>
          <a:custGeom>
            <a:avLst/>
            <a:gdLst/>
            <a:ahLst/>
            <a:cxnLst/>
            <a:rect r="r" b="b" t="t" l="l"/>
            <a:pathLst>
              <a:path h="3473543" w="9549258">
                <a:moveTo>
                  <a:pt x="0" y="0"/>
                </a:moveTo>
                <a:lnTo>
                  <a:pt x="9549258" y="0"/>
                </a:lnTo>
                <a:lnTo>
                  <a:pt x="9549258" y="3473543"/>
                </a:lnTo>
                <a:lnTo>
                  <a:pt x="0" y="3473543"/>
                </a:lnTo>
                <a:lnTo>
                  <a:pt x="0" y="0"/>
                </a:lnTo>
                <a:close/>
              </a:path>
            </a:pathLst>
          </a:custGeom>
          <a:blipFill>
            <a:blip r:embed="rId5"/>
            <a:stretch>
              <a:fillRect l="0" t="0" r="0" b="0"/>
            </a:stretch>
          </a:blipFill>
        </p:spPr>
      </p:sp>
      <p:sp>
        <p:nvSpPr>
          <p:cNvPr name="TextBox 12" id="12"/>
          <p:cNvSpPr txBox="true"/>
          <p:nvPr/>
        </p:nvSpPr>
        <p:spPr>
          <a:xfrm rot="0">
            <a:off x="9706104" y="5656942"/>
            <a:ext cx="7817645" cy="2430781"/>
          </a:xfrm>
          <a:prstGeom prst="rect">
            <a:avLst/>
          </a:prstGeom>
        </p:spPr>
        <p:txBody>
          <a:bodyPr anchor="t" rtlCol="false" tIns="0" lIns="0" bIns="0" rIns="0">
            <a:spAutoFit/>
          </a:bodyPr>
          <a:lstStyle/>
          <a:p>
            <a:pPr algn="l" marL="518157" indent="-259078" lvl="1">
              <a:lnSpc>
                <a:spcPts val="3839"/>
              </a:lnSpc>
              <a:buFont typeface="Arial"/>
              <a:buChar char="•"/>
            </a:pPr>
            <a:r>
              <a:rPr lang="en-US" sz="2399">
                <a:solidFill>
                  <a:srgbClr val="000000"/>
                </a:solidFill>
                <a:latin typeface="Telegraf"/>
                <a:ea typeface="Telegraf"/>
                <a:cs typeface="Telegraf"/>
                <a:sym typeface="Telegraf"/>
              </a:rPr>
              <a:t>Chất lượng giấc ngủ duy trì </a:t>
            </a:r>
            <a:r>
              <a:rPr lang="en-US" b="true" sz="2399">
                <a:solidFill>
                  <a:srgbClr val="000000"/>
                </a:solidFill>
                <a:latin typeface="Telegraf Bold"/>
                <a:ea typeface="Telegraf Bold"/>
                <a:cs typeface="Telegraf Bold"/>
                <a:sym typeface="Telegraf Bold"/>
              </a:rPr>
              <a:t>ổn định</a:t>
            </a:r>
            <a:r>
              <a:rPr lang="en-US" sz="2399">
                <a:solidFill>
                  <a:srgbClr val="000000"/>
                </a:solidFill>
                <a:latin typeface="Telegraf"/>
                <a:ea typeface="Telegraf"/>
                <a:cs typeface="Telegraf"/>
                <a:sym typeface="Telegraf"/>
              </a:rPr>
              <a:t> ở mức </a:t>
            </a:r>
            <a:r>
              <a:rPr lang="en-US" b="true" sz="2399">
                <a:solidFill>
                  <a:srgbClr val="000000"/>
                </a:solidFill>
                <a:latin typeface="Telegraf Bold"/>
                <a:ea typeface="Telegraf Bold"/>
                <a:cs typeface="Telegraf Bold"/>
                <a:sym typeface="Telegraf Bold"/>
              </a:rPr>
              <a:t>cao (8-9 điểm)</a:t>
            </a:r>
            <a:r>
              <a:rPr lang="en-US" sz="2399">
                <a:solidFill>
                  <a:srgbClr val="000000"/>
                </a:solidFill>
                <a:latin typeface="Telegraf"/>
                <a:ea typeface="Telegraf"/>
                <a:cs typeface="Telegraf"/>
                <a:sym typeface="Telegraf"/>
              </a:rPr>
              <a:t> khi </a:t>
            </a:r>
            <a:r>
              <a:rPr lang="en-US" b="true" sz="2399">
                <a:solidFill>
                  <a:srgbClr val="000000"/>
                </a:solidFill>
                <a:latin typeface="Telegraf Bold"/>
                <a:ea typeface="Telegraf Bold"/>
                <a:cs typeface="Telegraf Bold"/>
                <a:sym typeface="Telegraf Bold"/>
              </a:rPr>
              <a:t>Stress Level &lt;= 5. </a:t>
            </a:r>
          </a:p>
          <a:p>
            <a:pPr algn="l">
              <a:lnSpc>
                <a:spcPts val="3839"/>
              </a:lnSpc>
            </a:pPr>
          </a:p>
          <a:p>
            <a:pPr algn="l" marL="518157" indent="-259078" lvl="1">
              <a:lnSpc>
                <a:spcPts val="3839"/>
              </a:lnSpc>
              <a:buFont typeface="Arial"/>
              <a:buChar char="•"/>
            </a:pPr>
            <a:r>
              <a:rPr lang="en-US" sz="2399">
                <a:solidFill>
                  <a:srgbClr val="000000"/>
                </a:solidFill>
                <a:latin typeface="Telegraf"/>
                <a:ea typeface="Telegraf"/>
                <a:cs typeface="Telegraf"/>
                <a:sym typeface="Telegraf"/>
              </a:rPr>
              <a:t>Tuy nhiên, khi Stress </a:t>
            </a:r>
            <a:r>
              <a:rPr lang="en-US" b="true" sz="2399">
                <a:solidFill>
                  <a:srgbClr val="000000"/>
                </a:solidFill>
                <a:latin typeface="Telegraf Bold"/>
                <a:ea typeface="Telegraf Bold"/>
                <a:cs typeface="Telegraf Bold"/>
                <a:sym typeface="Telegraf Bold"/>
              </a:rPr>
              <a:t>vượt ngưỡng</a:t>
            </a:r>
            <a:r>
              <a:rPr lang="en-US" sz="2399">
                <a:solidFill>
                  <a:srgbClr val="000000"/>
                </a:solidFill>
                <a:latin typeface="Telegraf"/>
                <a:ea typeface="Telegraf"/>
                <a:cs typeface="Telegraf"/>
                <a:sym typeface="Telegraf"/>
              </a:rPr>
              <a:t> này, chất lượng ngủ </a:t>
            </a:r>
            <a:r>
              <a:rPr lang="en-US" b="true" sz="2399">
                <a:solidFill>
                  <a:srgbClr val="000000"/>
                </a:solidFill>
                <a:latin typeface="Telegraf Bold"/>
                <a:ea typeface="Telegraf Bold"/>
                <a:cs typeface="Telegraf Bold"/>
                <a:sym typeface="Telegraf Bold"/>
              </a:rPr>
              <a:t>giảm đột ngột</a:t>
            </a:r>
            <a:r>
              <a:rPr lang="en-US" sz="2399">
                <a:solidFill>
                  <a:srgbClr val="000000"/>
                </a:solidFill>
                <a:latin typeface="Telegraf"/>
                <a:ea typeface="Telegraf"/>
                <a:cs typeface="Telegraf"/>
                <a:sym typeface="Telegraf"/>
              </a:rPr>
              <a:t> xuống chỉ còn 4-5 điểm.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DAG8MxQ9K2w</dc:identifier>
  <dcterms:modified xsi:type="dcterms:W3CDTF">2011-08-01T06:04:30Z</dcterms:modified>
  <cp:revision>1</cp:revision>
  <dc:title>Sleep Disoder</dc:title>
</cp:coreProperties>
</file>